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74" r:id="rId8"/>
    <p:sldId id="262" r:id="rId9"/>
    <p:sldId id="269" r:id="rId10"/>
    <p:sldId id="275" r:id="rId11"/>
    <p:sldId id="272" r:id="rId12"/>
    <p:sldId id="276" r:id="rId13"/>
    <p:sldId id="271" r:id="rId14"/>
    <p:sldId id="266" r:id="rId15"/>
    <p:sldId id="267" r:id="rId16"/>
    <p:sldId id="264" r:id="rId17"/>
    <p:sldId id="263" r:id="rId18"/>
    <p:sldId id="273" r:id="rId19"/>
    <p:sldId id="277" r:id="rId20"/>
    <p:sldId id="278"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1/24/2023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1/24/2023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10.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jpg"/><Relationship Id="rId7" Type="http://schemas.openxmlformats.org/officeDocument/2006/relationships/image" Target="../media/image17.jpg"/><Relationship Id="rId2" Type="http://schemas.openxmlformats.org/officeDocument/2006/relationships/image" Target="../media/image13.jpg"/><Relationship Id="rId1" Type="http://schemas.openxmlformats.org/officeDocument/2006/relationships/slideLayout" Target="../slideLayouts/slideLayout2.xml"/><Relationship Id="rId6" Type="http://schemas.openxmlformats.org/officeDocument/2006/relationships/image" Target="../media/image16.jpg"/><Relationship Id="rId5" Type="http://schemas.openxmlformats.org/officeDocument/2006/relationships/image" Target="../media/image15.jpg"/><Relationship Id="rId4" Type="http://schemas.openxmlformats.org/officeDocument/2006/relationships/image" Target="../media/image14.jpg"/><Relationship Id="rId9" Type="http://schemas.openxmlformats.org/officeDocument/2006/relationships/image" Target="../media/image19.jpg"/></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1167917"/>
            <a:ext cx="7766936" cy="1646302"/>
          </a:xfrm>
        </p:spPr>
        <p:txBody>
          <a:bodyPr/>
          <a:lstStyle/>
          <a:p>
            <a:pPr algn="ctr"/>
            <a:r>
              <a:rPr lang="en-GB" dirty="0"/>
              <a:t>M</a:t>
            </a:r>
            <a:r>
              <a:rPr lang="en-GB" dirty="0" smtClean="0"/>
              <a:t>aths at Christopher Reeves Primary</a:t>
            </a:r>
            <a:endParaRPr lang="en-GB" dirty="0"/>
          </a:p>
        </p:txBody>
      </p:sp>
      <p:sp>
        <p:nvSpPr>
          <p:cNvPr id="3" name="Subtitle 2"/>
          <p:cNvSpPr>
            <a:spLocks noGrp="1"/>
          </p:cNvSpPr>
          <p:nvPr>
            <p:ph type="subTitle" idx="1"/>
          </p:nvPr>
        </p:nvSpPr>
        <p:spPr/>
        <p:txBody>
          <a:bodyPr/>
          <a:lstStyle/>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08960" y="3054531"/>
            <a:ext cx="3994331" cy="2995749"/>
          </a:xfrm>
          <a:prstGeom prst="rect">
            <a:avLst/>
          </a:prstGeom>
        </p:spPr>
      </p:pic>
    </p:spTree>
    <p:extLst>
      <p:ext uri="{BB962C8B-B14F-4D97-AF65-F5344CB8AC3E}">
        <p14:creationId xmlns:p14="http://schemas.microsoft.com/office/powerpoint/2010/main" val="60116565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Welcome to our maths morning</a:t>
            </a:r>
            <a:endParaRPr lang="en-GB" dirty="0"/>
          </a:p>
        </p:txBody>
      </p:sp>
      <p:sp>
        <p:nvSpPr>
          <p:cNvPr id="5" name="Content Placeholder 4"/>
          <p:cNvSpPr>
            <a:spLocks noGrp="1"/>
          </p:cNvSpPr>
          <p:nvPr>
            <p:ph idx="1"/>
          </p:nvPr>
        </p:nvSpPr>
        <p:spPr/>
        <p:txBody>
          <a:bodyPr/>
          <a:lstStyle/>
          <a:p>
            <a:r>
              <a:rPr lang="en-GB" sz="2800" b="1" u="sng" dirty="0">
                <a:latin typeface="Calibri" panose="020F0502020204030204" pitchFamily="34" charset="0"/>
                <a:cs typeface="Calibri" panose="020F0502020204030204" pitchFamily="34" charset="0"/>
              </a:rPr>
              <a:t>Aims</a:t>
            </a:r>
            <a:r>
              <a:rPr lang="en-GB" sz="2800" b="1" u="sng" dirty="0" smtClean="0">
                <a:latin typeface="Calibri" panose="020F0502020204030204" pitchFamily="34" charset="0"/>
                <a:cs typeface="Calibri" panose="020F0502020204030204" pitchFamily="34" charset="0"/>
              </a:rPr>
              <a:t>:</a:t>
            </a:r>
            <a:endParaRPr lang="en-GB" sz="28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800" dirty="0">
                <a:latin typeface="Calibri" panose="020F0502020204030204" pitchFamily="34" charset="0"/>
                <a:cs typeface="Calibri" panose="020F0502020204030204" pitchFamily="34" charset="0"/>
              </a:rPr>
              <a:t>To </a:t>
            </a:r>
            <a:r>
              <a:rPr lang="en-GB" sz="2800" dirty="0" smtClean="0">
                <a:latin typeface="Calibri" panose="020F0502020204030204" pitchFamily="34" charset="0"/>
                <a:cs typeface="Calibri" panose="020F0502020204030204" pitchFamily="34" charset="0"/>
              </a:rPr>
              <a:t>give you </a:t>
            </a:r>
            <a:r>
              <a:rPr lang="en-GB" sz="2800" dirty="0">
                <a:latin typeface="Calibri" panose="020F0502020204030204" pitchFamily="34" charset="0"/>
                <a:cs typeface="Calibri" panose="020F0502020204030204" pitchFamily="34" charset="0"/>
              </a:rPr>
              <a:t>an understanding of how we teach maths at </a:t>
            </a:r>
            <a:r>
              <a:rPr lang="en-GB" sz="2800" dirty="0" smtClean="0">
                <a:latin typeface="Calibri" panose="020F0502020204030204" pitchFamily="34" charset="0"/>
                <a:cs typeface="Calibri" panose="020F0502020204030204" pitchFamily="34" charset="0"/>
              </a:rPr>
              <a:t>Christopher Reeves </a:t>
            </a:r>
            <a:r>
              <a:rPr lang="en-GB" sz="2800" dirty="0">
                <a:latin typeface="Calibri" panose="020F0502020204030204" pitchFamily="34" charset="0"/>
                <a:cs typeface="Calibri" panose="020F0502020204030204" pitchFamily="34" charset="0"/>
              </a:rPr>
              <a:t>Primary </a:t>
            </a:r>
            <a:r>
              <a:rPr lang="en-GB" sz="2800" dirty="0" smtClean="0">
                <a:latin typeface="Calibri" panose="020F0502020204030204" pitchFamily="34" charset="0"/>
                <a:cs typeface="Calibri" panose="020F0502020204030204" pitchFamily="34" charset="0"/>
              </a:rPr>
              <a:t>School.</a:t>
            </a:r>
          </a:p>
          <a:p>
            <a:pPr marL="285750" indent="-285750">
              <a:buFont typeface="Arial" panose="020B0604020202020204" pitchFamily="34" charset="0"/>
              <a:buChar char="•"/>
            </a:pPr>
            <a:r>
              <a:rPr lang="en-GB" sz="2800" dirty="0" smtClean="0">
                <a:latin typeface="Calibri" panose="020F0502020204030204" pitchFamily="34" charset="0"/>
                <a:cs typeface="Calibri" panose="020F0502020204030204" pitchFamily="34" charset="0"/>
              </a:rPr>
              <a:t>To understand some of the calculation strategies that we use so that you can support your child’s learning.</a:t>
            </a:r>
          </a:p>
          <a:p>
            <a:pPr marL="285750" indent="-285750">
              <a:buFont typeface="Arial" panose="020B0604020202020204" pitchFamily="34" charset="0"/>
              <a:buChar char="•"/>
            </a:pPr>
            <a:r>
              <a:rPr lang="en-GB" sz="2800" dirty="0" smtClean="0">
                <a:latin typeface="Calibri" panose="020F0502020204030204" pitchFamily="34" charset="0"/>
                <a:cs typeface="Calibri" panose="020F0502020204030204" pitchFamily="34" charset="0"/>
              </a:rPr>
              <a:t>To hopefully see that maths is fun. </a:t>
            </a:r>
            <a:endParaRPr lang="en-GB" sz="2800" dirty="0">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3748162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Our Curriculum</a:t>
            </a:r>
            <a:endParaRPr lang="en-GB" dirty="0"/>
          </a:p>
        </p:txBody>
      </p:sp>
      <p:sp>
        <p:nvSpPr>
          <p:cNvPr id="3" name="Content Placeholder 2"/>
          <p:cNvSpPr>
            <a:spLocks noGrp="1"/>
          </p:cNvSpPr>
          <p:nvPr>
            <p:ph idx="1"/>
          </p:nvPr>
        </p:nvSpPr>
        <p:spPr>
          <a:xfrm>
            <a:off x="677334" y="1341984"/>
            <a:ext cx="8596668" cy="5145902"/>
          </a:xfrm>
        </p:spPr>
        <p:txBody>
          <a:bodyPr/>
          <a:lstStyle/>
          <a:p>
            <a:pPr marL="0" indent="0">
              <a:buNone/>
            </a:pPr>
            <a:r>
              <a:rPr lang="en-GB" sz="2400" dirty="0" smtClean="0"/>
              <a:t>At </a:t>
            </a:r>
            <a:r>
              <a:rPr lang="en-GB" sz="2400" dirty="0"/>
              <a:t>Christopher </a:t>
            </a:r>
            <a:r>
              <a:rPr lang="en-GB" sz="2400" dirty="0" smtClean="0"/>
              <a:t>Reeves the skills required by the National Curriculum are </a:t>
            </a:r>
            <a:r>
              <a:rPr lang="en-GB" sz="2400" dirty="0"/>
              <a:t>embedded within </a:t>
            </a:r>
            <a:r>
              <a:rPr lang="en-GB" sz="2400" dirty="0" smtClean="0"/>
              <a:t>maths </a:t>
            </a:r>
            <a:r>
              <a:rPr lang="en-GB" sz="2400" dirty="0"/>
              <a:t>lessons and developed consistently over time. </a:t>
            </a:r>
            <a:endParaRPr lang="en-GB" sz="2400" dirty="0" smtClean="0"/>
          </a:p>
          <a:p>
            <a:pPr marL="0" indent="0">
              <a:buNone/>
            </a:pPr>
            <a:r>
              <a:rPr lang="en-GB" sz="2400" dirty="0" smtClean="0"/>
              <a:t>We aim for all </a:t>
            </a:r>
            <a:r>
              <a:rPr lang="en-GB" sz="2400" dirty="0"/>
              <a:t>c</a:t>
            </a:r>
            <a:r>
              <a:rPr lang="en-GB" sz="2400" dirty="0" smtClean="0"/>
              <a:t>hildren to be </a:t>
            </a:r>
            <a:r>
              <a:rPr lang="en-GB" sz="2400" dirty="0"/>
              <a:t>able </a:t>
            </a:r>
            <a:r>
              <a:rPr lang="en-GB" sz="2400" dirty="0" smtClean="0"/>
              <a:t>to:</a:t>
            </a:r>
          </a:p>
          <a:p>
            <a:r>
              <a:rPr lang="en-GB" sz="2400" dirty="0" smtClean="0"/>
              <a:t>recognise </a:t>
            </a:r>
            <a:r>
              <a:rPr lang="en-GB" sz="2400" dirty="0"/>
              <a:t>the importance of </a:t>
            </a:r>
            <a:r>
              <a:rPr lang="en-GB" sz="2400" dirty="0" smtClean="0"/>
              <a:t>maths </a:t>
            </a:r>
            <a:r>
              <a:rPr lang="en-GB" sz="2400" dirty="0"/>
              <a:t>in the wider world </a:t>
            </a:r>
            <a:endParaRPr lang="en-GB" sz="2400" dirty="0" smtClean="0"/>
          </a:p>
          <a:p>
            <a:r>
              <a:rPr lang="en-GB" sz="2400" dirty="0" smtClean="0"/>
              <a:t>use </a:t>
            </a:r>
            <a:r>
              <a:rPr lang="en-GB" sz="2400" dirty="0"/>
              <a:t>their mathematical skills and knowledge confidently in their lives in a range of different </a:t>
            </a:r>
            <a:r>
              <a:rPr lang="en-GB" sz="2400" dirty="0" smtClean="0"/>
              <a:t>contexts</a:t>
            </a:r>
          </a:p>
          <a:p>
            <a:r>
              <a:rPr lang="en-GB" sz="2400" dirty="0"/>
              <a:t>r</a:t>
            </a:r>
            <a:r>
              <a:rPr lang="en-GB" sz="2400" dirty="0" smtClean="0"/>
              <a:t>eason mathematically</a:t>
            </a:r>
          </a:p>
          <a:p>
            <a:r>
              <a:rPr lang="en-GB" sz="2400" dirty="0" smtClean="0"/>
              <a:t>enjoy </a:t>
            </a:r>
            <a:r>
              <a:rPr lang="en-GB" sz="2400" dirty="0"/>
              <a:t>m</a:t>
            </a:r>
            <a:r>
              <a:rPr lang="en-GB" sz="2400" dirty="0" smtClean="0"/>
              <a:t>athematics </a:t>
            </a:r>
            <a:r>
              <a:rPr lang="en-GB" sz="2400" dirty="0"/>
              <a:t>and to experience success in the </a:t>
            </a:r>
            <a:r>
              <a:rPr lang="en-GB" sz="2400" dirty="0" smtClean="0"/>
              <a:t>subject</a:t>
            </a:r>
            <a:endParaRPr lang="en-GB" sz="2400" dirty="0"/>
          </a:p>
          <a:p>
            <a:pPr marL="0" indent="0">
              <a:buNone/>
            </a:pPr>
            <a:endParaRPr lang="en-GB" dirty="0"/>
          </a:p>
        </p:txBody>
      </p:sp>
    </p:spTree>
    <p:extLst>
      <p:ext uri="{BB962C8B-B14F-4D97-AF65-F5344CB8AC3E}">
        <p14:creationId xmlns:p14="http://schemas.microsoft.com/office/powerpoint/2010/main" val="30839166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 how do we do that?</a:t>
            </a:r>
            <a:endParaRPr lang="en-GB" dirty="0"/>
          </a:p>
        </p:txBody>
      </p:sp>
      <p:sp>
        <p:nvSpPr>
          <p:cNvPr id="3" name="Content Placeholder 2"/>
          <p:cNvSpPr>
            <a:spLocks noGrp="1"/>
          </p:cNvSpPr>
          <p:nvPr>
            <p:ph idx="1"/>
          </p:nvPr>
        </p:nvSpPr>
        <p:spPr>
          <a:xfrm>
            <a:off x="598957" y="1664201"/>
            <a:ext cx="8596668" cy="3880773"/>
          </a:xfrm>
        </p:spPr>
        <p:txBody>
          <a:bodyPr>
            <a:normAutofit/>
          </a:bodyPr>
          <a:lstStyle/>
          <a:p>
            <a:pPr marL="0" indent="0">
              <a:buNone/>
            </a:pPr>
            <a:r>
              <a:rPr lang="en-GB" sz="2800" dirty="0" smtClean="0">
                <a:latin typeface="Calibri" panose="020F0502020204030204" pitchFamily="34" charset="0"/>
                <a:cs typeface="Calibri" panose="020F0502020204030204" pitchFamily="34" charset="0"/>
              </a:rPr>
              <a:t>We base our planning on the White Rose Maths scheme. </a:t>
            </a:r>
            <a:r>
              <a:rPr lang="en-GB" sz="2800" dirty="0">
                <a:latin typeface="Calibri" panose="020F0502020204030204" pitchFamily="34" charset="0"/>
                <a:cs typeface="Calibri" panose="020F0502020204030204" pitchFamily="34" charset="0"/>
              </a:rPr>
              <a:t>White Rose offers a </a:t>
            </a:r>
            <a:r>
              <a:rPr lang="en-GB" sz="2800" dirty="0" smtClean="0">
                <a:latin typeface="Calibri" panose="020F0502020204030204" pitchFamily="34" charset="0"/>
                <a:cs typeface="Calibri" panose="020F0502020204030204" pitchFamily="34" charset="0"/>
              </a:rPr>
              <a:t>‘Mastery’ </a:t>
            </a:r>
            <a:r>
              <a:rPr lang="en-GB" sz="2800" dirty="0">
                <a:latin typeface="Calibri" panose="020F0502020204030204" pitchFamily="34" charset="0"/>
                <a:cs typeface="Calibri" panose="020F0502020204030204" pitchFamily="34" charset="0"/>
              </a:rPr>
              <a:t>approach to learning.</a:t>
            </a:r>
          </a:p>
          <a:p>
            <a:pPr marL="0" indent="0">
              <a:buNone/>
            </a:pPr>
            <a:r>
              <a:rPr lang="en-GB" sz="2800" dirty="0" smtClean="0">
                <a:latin typeface="Calibri" panose="020F0502020204030204" pitchFamily="34" charset="0"/>
                <a:cs typeface="Calibri" panose="020F0502020204030204" pitchFamily="34" charset="0"/>
              </a:rPr>
              <a:t>All lessons are carefully planned so that we cater for the learners in our mixed age classes. </a:t>
            </a:r>
            <a:endParaRPr lang="en-GB" sz="2800" dirty="0">
              <a:latin typeface="Calibri" panose="020F0502020204030204" pitchFamily="34" charset="0"/>
              <a:cs typeface="Calibri" panose="020F0502020204030204" pitchFamily="34" charset="0"/>
            </a:endParaRPr>
          </a:p>
          <a:p>
            <a:pPr marL="0" indent="0">
              <a:buNone/>
            </a:pPr>
            <a:r>
              <a:rPr lang="en-GB" sz="2800" dirty="0" smtClean="0">
                <a:latin typeface="Calibri" panose="020F0502020204030204" pitchFamily="34" charset="0"/>
                <a:cs typeface="Calibri" panose="020F0502020204030204" pitchFamily="34" charset="0"/>
              </a:rPr>
              <a:t>We use resources from other sources including the National Centre for Excellence in the Teaching of Mathematics (NCETM).  </a:t>
            </a:r>
          </a:p>
        </p:txBody>
      </p:sp>
      <p:sp>
        <p:nvSpPr>
          <p:cNvPr id="4" name="AutoShape 2" descr="White rose math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5229310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Calibri" panose="020F0502020204030204" pitchFamily="34" charset="0"/>
                <a:cs typeface="Calibri" panose="020F0502020204030204" pitchFamily="34" charset="0"/>
              </a:rPr>
              <a:t>W</a:t>
            </a:r>
            <a:r>
              <a:rPr lang="en-GB" b="1" dirty="0" smtClean="0">
                <a:latin typeface="Calibri" panose="020F0502020204030204" pitchFamily="34" charset="0"/>
                <a:cs typeface="Calibri" panose="020F0502020204030204" pitchFamily="34" charset="0"/>
              </a:rPr>
              <a:t>hat </a:t>
            </a:r>
            <a:r>
              <a:rPr lang="en-GB" b="1" dirty="0">
                <a:latin typeface="Calibri" panose="020F0502020204030204" pitchFamily="34" charset="0"/>
                <a:cs typeface="Calibri" panose="020F0502020204030204" pitchFamily="34" charset="0"/>
              </a:rPr>
              <a:t>is </a:t>
            </a:r>
            <a:r>
              <a:rPr lang="en-GB" b="1" dirty="0" smtClean="0">
                <a:latin typeface="Calibri" panose="020F0502020204030204" pitchFamily="34" charset="0"/>
                <a:cs typeface="Calibri" panose="020F0502020204030204" pitchFamily="34" charset="0"/>
              </a:rPr>
              <a:t>mastery?</a:t>
            </a:r>
            <a:r>
              <a:rPr lang="en-GB" dirty="0">
                <a:latin typeface="Calibri" panose="020F0502020204030204" pitchFamily="34" charset="0"/>
                <a:cs typeface="Calibri" panose="020F0502020204030204" pitchFamily="34" charset="0"/>
              </a:rPr>
              <a:t/>
            </a:r>
            <a:br>
              <a:rPr lang="en-GB" dirty="0">
                <a:latin typeface="Calibri" panose="020F0502020204030204" pitchFamily="34" charset="0"/>
                <a:cs typeface="Calibri" panose="020F0502020204030204" pitchFamily="34" charset="0"/>
              </a:rPr>
            </a:br>
            <a:r>
              <a:rPr lang="en-GB" dirty="0">
                <a:latin typeface="Calibri" panose="020F0502020204030204" pitchFamily="34" charset="0"/>
                <a:cs typeface="Calibri" panose="020F0502020204030204" pitchFamily="34" charset="0"/>
              </a:rPr>
              <a:t>W</a:t>
            </a:r>
            <a:r>
              <a:rPr lang="en-GB" dirty="0" smtClean="0">
                <a:latin typeface="Calibri" panose="020F0502020204030204" pitchFamily="34" charset="0"/>
                <a:cs typeface="Calibri" panose="020F0502020204030204" pitchFamily="34" charset="0"/>
              </a:rPr>
              <a:t>hat does it </a:t>
            </a:r>
            <a:r>
              <a:rPr lang="en-GB" dirty="0">
                <a:latin typeface="Calibri" panose="020F0502020204030204" pitchFamily="34" charset="0"/>
                <a:cs typeface="Calibri" panose="020F0502020204030204" pitchFamily="34" charset="0"/>
              </a:rPr>
              <a:t>means to ‘master’ </a:t>
            </a:r>
            <a:r>
              <a:rPr lang="en-GB" dirty="0" smtClean="0">
                <a:latin typeface="Calibri" panose="020F0502020204030204" pitchFamily="34" charset="0"/>
                <a:cs typeface="Calibri" panose="020F0502020204030204" pitchFamily="34" charset="0"/>
              </a:rPr>
              <a:t>something</a:t>
            </a:r>
            <a:r>
              <a:rPr lang="en-GB" dirty="0">
                <a:latin typeface="Calibri" panose="020F0502020204030204" pitchFamily="34" charset="0"/>
                <a:cs typeface="Calibri" panose="020F0502020204030204" pitchFamily="34" charset="0"/>
              </a:rPr>
              <a:t>?</a:t>
            </a:r>
          </a:p>
        </p:txBody>
      </p:sp>
      <p:sp>
        <p:nvSpPr>
          <p:cNvPr id="3" name="Content Placeholder 2"/>
          <p:cNvSpPr>
            <a:spLocks noGrp="1"/>
          </p:cNvSpPr>
          <p:nvPr>
            <p:ph idx="1"/>
          </p:nvPr>
        </p:nvSpPr>
        <p:spPr/>
        <p:txBody>
          <a:bodyPr>
            <a:normAutofit/>
          </a:bodyPr>
          <a:lstStyle/>
          <a:p>
            <a:r>
              <a:rPr lang="en-GB" sz="2800" dirty="0">
                <a:latin typeface="Calibri" panose="020F0502020204030204" pitchFamily="34" charset="0"/>
                <a:cs typeface="Calibri" panose="020F0502020204030204" pitchFamily="34" charset="0"/>
              </a:rPr>
              <a:t>You know how to do it.</a:t>
            </a:r>
          </a:p>
          <a:p>
            <a:r>
              <a:rPr lang="en-GB" sz="2800" dirty="0">
                <a:latin typeface="Calibri" panose="020F0502020204030204" pitchFamily="34" charset="0"/>
                <a:cs typeface="Calibri" panose="020F0502020204030204" pitchFamily="34" charset="0"/>
              </a:rPr>
              <a:t>It becomes automatic.</a:t>
            </a:r>
          </a:p>
          <a:p>
            <a:r>
              <a:rPr lang="en-GB" sz="2800" dirty="0">
                <a:latin typeface="Calibri" panose="020F0502020204030204" pitchFamily="34" charset="0"/>
                <a:cs typeface="Calibri" panose="020F0502020204030204" pitchFamily="34" charset="0"/>
              </a:rPr>
              <a:t>You get really good at it.</a:t>
            </a:r>
          </a:p>
          <a:p>
            <a:r>
              <a:rPr lang="en-GB" sz="2800" dirty="0">
                <a:latin typeface="Calibri" panose="020F0502020204030204" pitchFamily="34" charset="0"/>
                <a:cs typeface="Calibri" panose="020F0502020204030204" pitchFamily="34" charset="0"/>
              </a:rPr>
              <a:t>You could teach someone else how to do it.</a:t>
            </a:r>
          </a:p>
          <a:p>
            <a:endParaRPr lang="en-GB" sz="2800" dirty="0"/>
          </a:p>
        </p:txBody>
      </p:sp>
      <p:pic>
        <p:nvPicPr>
          <p:cNvPr id="4" name="Picture 3"/>
          <p:cNvPicPr>
            <a:picLocks noChangeAspect="1"/>
          </p:cNvPicPr>
          <p:nvPr/>
        </p:nvPicPr>
        <p:blipFill>
          <a:blip r:embed="rId2"/>
          <a:stretch>
            <a:fillRect/>
          </a:stretch>
        </p:blipFill>
        <p:spPr>
          <a:xfrm>
            <a:off x="5383538" y="4754083"/>
            <a:ext cx="2079201" cy="1557394"/>
          </a:xfrm>
          <a:prstGeom prst="rect">
            <a:avLst/>
          </a:prstGeom>
        </p:spPr>
      </p:pic>
      <p:pic>
        <p:nvPicPr>
          <p:cNvPr id="5" name="Picture 4"/>
          <p:cNvPicPr>
            <a:picLocks noChangeAspect="1"/>
          </p:cNvPicPr>
          <p:nvPr/>
        </p:nvPicPr>
        <p:blipFill>
          <a:blip r:embed="rId3"/>
          <a:stretch>
            <a:fillRect/>
          </a:stretch>
        </p:blipFill>
        <p:spPr>
          <a:xfrm>
            <a:off x="2013176" y="4794010"/>
            <a:ext cx="2034520" cy="1477541"/>
          </a:xfrm>
          <a:prstGeom prst="rect">
            <a:avLst/>
          </a:prstGeom>
        </p:spPr>
      </p:pic>
    </p:spTree>
    <p:extLst>
      <p:ext uri="{BB962C8B-B14F-4D97-AF65-F5344CB8AC3E}">
        <p14:creationId xmlns:p14="http://schemas.microsoft.com/office/powerpoint/2010/main" val="18431499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“I’ve never been any good at maths.”</a:t>
            </a:r>
            <a:br>
              <a:rPr lang="en-GB" dirty="0" smtClean="0"/>
            </a:br>
            <a:r>
              <a:rPr lang="en-GB" dirty="0" smtClean="0"/>
              <a:t>“I’m rubbish at maths.” </a:t>
            </a:r>
            <a:endParaRPr lang="en-GB" dirty="0"/>
          </a:p>
        </p:txBody>
      </p:sp>
      <p:sp>
        <p:nvSpPr>
          <p:cNvPr id="3" name="Content Placeholder 2"/>
          <p:cNvSpPr>
            <a:spLocks noGrp="1"/>
          </p:cNvSpPr>
          <p:nvPr>
            <p:ph idx="1"/>
          </p:nvPr>
        </p:nvSpPr>
        <p:spPr/>
        <p:txBody>
          <a:bodyPr>
            <a:normAutofit lnSpcReduction="10000"/>
          </a:bodyPr>
          <a:lstStyle/>
          <a:p>
            <a:r>
              <a:rPr lang="en-GB" sz="2400" dirty="0">
                <a:latin typeface="Calibri" panose="020F0502020204030204" pitchFamily="34" charset="0"/>
                <a:cs typeface="Calibri" panose="020F0502020204030204" pitchFamily="34" charset="0"/>
              </a:rPr>
              <a:t>The essential idea behind mastery is that all </a:t>
            </a:r>
            <a:r>
              <a:rPr lang="en-GB" sz="2400" dirty="0" smtClean="0">
                <a:latin typeface="Calibri" panose="020F0502020204030204" pitchFamily="34" charset="0"/>
                <a:cs typeface="Calibri" panose="020F0502020204030204" pitchFamily="34" charset="0"/>
              </a:rPr>
              <a:t>children </a:t>
            </a:r>
            <a:r>
              <a:rPr lang="en-GB" sz="2400" dirty="0">
                <a:latin typeface="Calibri" panose="020F0502020204030204" pitchFamily="34" charset="0"/>
                <a:cs typeface="Calibri" panose="020F0502020204030204" pitchFamily="34" charset="0"/>
              </a:rPr>
              <a:t>need a deep understanding of the mathematics they are </a:t>
            </a:r>
            <a:r>
              <a:rPr lang="en-GB" sz="2400" dirty="0" smtClean="0">
                <a:latin typeface="Calibri" panose="020F0502020204030204" pitchFamily="34" charset="0"/>
                <a:cs typeface="Calibri" panose="020F0502020204030204" pitchFamily="34" charset="0"/>
              </a:rPr>
              <a:t>learning.</a:t>
            </a:r>
          </a:p>
          <a:p>
            <a:r>
              <a:rPr lang="en-GB" sz="2400" dirty="0">
                <a:latin typeface="Calibri" panose="020F0502020204030204" pitchFamily="34" charset="0"/>
                <a:cs typeface="Calibri" panose="020F0502020204030204" pitchFamily="34" charset="0"/>
              </a:rPr>
              <a:t>This includes a belief that all pupils are capable of understanding and doing mathematics, given sufficient time. Pupils are neither ‘born with the maths gene’ nor ‘just no good at maths’. With good teaching, appropriate resources, effort and a ‘can do’ attitude all children can achieve in and enjoy mathematics</a:t>
            </a:r>
            <a:r>
              <a:rPr lang="en-GB" sz="2400" dirty="0" smtClean="0">
                <a:latin typeface="Calibri" panose="020F0502020204030204" pitchFamily="34" charset="0"/>
                <a:cs typeface="Calibri" panose="020F0502020204030204" pitchFamily="34" charset="0"/>
              </a:rPr>
              <a:t>.</a:t>
            </a:r>
          </a:p>
          <a:p>
            <a:r>
              <a:rPr lang="en-GB" sz="2400" dirty="0" smtClean="0">
                <a:latin typeface="Calibri" panose="020F0502020204030204" pitchFamily="34" charset="0"/>
                <a:cs typeface="Calibri" panose="020F0502020204030204" pitchFamily="34" charset="0"/>
              </a:rPr>
              <a:t>Challenge for pupils who progress more rapidly </a:t>
            </a:r>
            <a:r>
              <a:rPr lang="en-GB" sz="2400" dirty="0">
                <a:latin typeface="Calibri" panose="020F0502020204030204" pitchFamily="34" charset="0"/>
                <a:cs typeface="Calibri" panose="020F0502020204030204" pitchFamily="34" charset="0"/>
              </a:rPr>
              <a:t>is provided by going </a:t>
            </a:r>
            <a:r>
              <a:rPr lang="en-GB" sz="2400" dirty="0" smtClean="0">
                <a:latin typeface="Calibri" panose="020F0502020204030204" pitchFamily="34" charset="0"/>
                <a:cs typeface="Calibri" panose="020F0502020204030204" pitchFamily="34" charset="0"/>
              </a:rPr>
              <a:t>deeper, having rich and sophisticated problems, </a:t>
            </a:r>
            <a:r>
              <a:rPr lang="en-GB" sz="2400" dirty="0">
                <a:latin typeface="Calibri" panose="020F0502020204030204" pitchFamily="34" charset="0"/>
                <a:cs typeface="Calibri" panose="020F0502020204030204" pitchFamily="34" charset="0"/>
              </a:rPr>
              <a:t>rather than accelerating into </a:t>
            </a:r>
            <a:r>
              <a:rPr lang="en-GB" sz="2400" dirty="0" smtClean="0">
                <a:latin typeface="Calibri" panose="020F0502020204030204" pitchFamily="34" charset="0"/>
                <a:cs typeface="Calibri" panose="020F0502020204030204" pitchFamily="34" charset="0"/>
              </a:rPr>
              <a:t>new concepts. </a:t>
            </a:r>
            <a:endParaRPr lang="en-GB" sz="2400" dirty="0">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15602079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Numbersense</a:t>
            </a:r>
            <a:r>
              <a:rPr lang="en-GB" dirty="0" smtClean="0"/>
              <a:t> and learning number facts</a:t>
            </a:r>
            <a:endParaRPr lang="en-GB" dirty="0"/>
          </a:p>
        </p:txBody>
      </p:sp>
      <p:sp>
        <p:nvSpPr>
          <p:cNvPr id="3" name="Content Placeholder 2"/>
          <p:cNvSpPr>
            <a:spLocks noGrp="1"/>
          </p:cNvSpPr>
          <p:nvPr>
            <p:ph idx="1"/>
          </p:nvPr>
        </p:nvSpPr>
        <p:spPr/>
        <p:txBody>
          <a:bodyPr>
            <a:normAutofit/>
          </a:bodyPr>
          <a:lstStyle/>
          <a:p>
            <a:r>
              <a:rPr lang="en-GB" sz="3200" dirty="0" err="1" smtClean="0">
                <a:latin typeface="Calibri" panose="020F0502020204030204" pitchFamily="34" charset="0"/>
                <a:cs typeface="Calibri" panose="020F0502020204030204" pitchFamily="34" charset="0"/>
              </a:rPr>
              <a:t>Numberbonds</a:t>
            </a:r>
            <a:r>
              <a:rPr lang="en-GB" sz="3200" dirty="0" smtClean="0">
                <a:latin typeface="Calibri" panose="020F0502020204030204" pitchFamily="34" charset="0"/>
                <a:cs typeface="Calibri" panose="020F0502020204030204" pitchFamily="34" charset="0"/>
              </a:rPr>
              <a:t> within </a:t>
            </a:r>
            <a:r>
              <a:rPr lang="en-GB" sz="3200" dirty="0" smtClean="0">
                <a:latin typeface="Calibri" panose="020F0502020204030204" pitchFamily="34" charset="0"/>
                <a:cs typeface="Calibri" panose="020F0502020204030204" pitchFamily="34" charset="0"/>
              </a:rPr>
              <a:t>10</a:t>
            </a:r>
          </a:p>
          <a:p>
            <a:r>
              <a:rPr lang="en-GB" sz="3200" dirty="0" smtClean="0">
                <a:latin typeface="Calibri" panose="020F0502020204030204" pitchFamily="34" charset="0"/>
                <a:cs typeface="Calibri" panose="020F0502020204030204" pitchFamily="34" charset="0"/>
              </a:rPr>
              <a:t>Place value</a:t>
            </a:r>
            <a:endParaRPr lang="en-GB" sz="3200" dirty="0" smtClean="0">
              <a:latin typeface="Calibri" panose="020F0502020204030204" pitchFamily="34" charset="0"/>
              <a:cs typeface="Calibri" panose="020F0502020204030204" pitchFamily="34" charset="0"/>
            </a:endParaRPr>
          </a:p>
          <a:p>
            <a:r>
              <a:rPr lang="en-GB" sz="3200" dirty="0" smtClean="0">
                <a:latin typeface="Calibri" panose="020F0502020204030204" pitchFamily="34" charset="0"/>
                <a:cs typeface="Calibri" panose="020F0502020204030204" pitchFamily="34" charset="0"/>
              </a:rPr>
              <a:t>Pairs of numbers that equal ten</a:t>
            </a:r>
          </a:p>
          <a:p>
            <a:r>
              <a:rPr lang="en-GB" sz="3200" dirty="0" smtClean="0">
                <a:latin typeface="Calibri" panose="020F0502020204030204" pitchFamily="34" charset="0"/>
                <a:cs typeface="Calibri" panose="020F0502020204030204" pitchFamily="34" charset="0"/>
              </a:rPr>
              <a:t>Counting – forwards, backwards</a:t>
            </a:r>
          </a:p>
          <a:p>
            <a:r>
              <a:rPr lang="en-GB" sz="3200" dirty="0" smtClean="0">
                <a:latin typeface="Calibri" panose="020F0502020204030204" pitchFamily="34" charset="0"/>
                <a:cs typeface="Calibri" panose="020F0502020204030204" pitchFamily="34" charset="0"/>
              </a:rPr>
              <a:t>Multiplication tables</a:t>
            </a:r>
          </a:p>
          <a:p>
            <a:pPr marL="0" indent="0">
              <a:buNone/>
            </a:pPr>
            <a:endParaRPr lang="en-GB" sz="3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453966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6374" y="182880"/>
            <a:ext cx="8596668" cy="984069"/>
          </a:xfrm>
        </p:spPr>
        <p:txBody>
          <a:bodyPr>
            <a:normAutofit fontScale="90000"/>
          </a:bodyPr>
          <a:lstStyle/>
          <a:p>
            <a:r>
              <a:rPr lang="en-GB" sz="3000" dirty="0" smtClean="0"/>
              <a:t>What does maths teaching look like at Christopher Reeves?</a:t>
            </a:r>
            <a:endParaRPr lang="en-GB" sz="3000" dirty="0"/>
          </a:p>
        </p:txBody>
      </p:sp>
      <p:sp>
        <p:nvSpPr>
          <p:cNvPr id="8" name="Content Placeholder 7"/>
          <p:cNvSpPr>
            <a:spLocks noGrp="1"/>
          </p:cNvSpPr>
          <p:nvPr>
            <p:ph idx="1"/>
          </p:nvPr>
        </p:nvSpPr>
        <p:spPr>
          <a:xfrm>
            <a:off x="677334" y="1358537"/>
            <a:ext cx="8596668" cy="5390606"/>
          </a:xfrm>
        </p:spPr>
        <p:txBody>
          <a:bodyPr>
            <a:normAutofit fontScale="92500" lnSpcReduction="20000"/>
          </a:bodyPr>
          <a:lstStyle/>
          <a:p>
            <a:pPr marL="0" indent="0">
              <a:buNone/>
            </a:pPr>
            <a:r>
              <a:rPr lang="en-GB" sz="3000" dirty="0" smtClean="0">
                <a:latin typeface="Calibri" panose="020F0502020204030204" pitchFamily="34" charset="0"/>
                <a:cs typeface="Calibri" panose="020F0502020204030204" pitchFamily="34" charset="0"/>
              </a:rPr>
              <a:t>CPA  approach</a:t>
            </a:r>
          </a:p>
          <a:p>
            <a:pPr marL="0" indent="0">
              <a:buNone/>
            </a:pPr>
            <a:endParaRPr lang="en-GB" dirty="0" smtClean="0"/>
          </a:p>
          <a:p>
            <a:pPr marL="0" indent="0">
              <a:buNone/>
            </a:pPr>
            <a:r>
              <a:rPr lang="en-GB" sz="3000" dirty="0" smtClean="0">
                <a:latin typeface="Calibri" panose="020F0502020204030204" pitchFamily="34" charset="0"/>
                <a:cs typeface="Calibri" panose="020F0502020204030204" pitchFamily="34" charset="0"/>
              </a:rPr>
              <a:t>Concrete </a:t>
            </a:r>
          </a:p>
          <a:p>
            <a:pPr marL="0" indent="0">
              <a:buNone/>
            </a:pPr>
            <a:r>
              <a:rPr lang="en-GB" sz="3000" dirty="0" smtClean="0">
                <a:latin typeface="Calibri" panose="020F0502020204030204" pitchFamily="34" charset="0"/>
                <a:cs typeface="Calibri" panose="020F0502020204030204" pitchFamily="34" charset="0"/>
              </a:rPr>
              <a:t>Pictorial </a:t>
            </a:r>
          </a:p>
          <a:p>
            <a:pPr marL="0" indent="0">
              <a:buNone/>
            </a:pPr>
            <a:r>
              <a:rPr lang="en-GB" sz="3000" dirty="0" smtClean="0">
                <a:latin typeface="Calibri" panose="020F0502020204030204" pitchFamily="34" charset="0"/>
                <a:cs typeface="Calibri" panose="020F0502020204030204" pitchFamily="34" charset="0"/>
              </a:rPr>
              <a:t>Abstract</a:t>
            </a:r>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smtClean="0"/>
          </a:p>
          <a:p>
            <a:pPr marL="0" indent="0">
              <a:buNone/>
            </a:pPr>
            <a:endParaRPr lang="en-GB" dirty="0"/>
          </a:p>
          <a:p>
            <a:r>
              <a:rPr lang="en-GB" dirty="0" smtClean="0"/>
              <a:t>Concrete </a:t>
            </a:r>
            <a:r>
              <a:rPr lang="en-GB" dirty="0"/>
              <a:t>allows discovery </a:t>
            </a:r>
            <a:endParaRPr lang="en-GB" dirty="0" smtClean="0"/>
          </a:p>
          <a:p>
            <a:r>
              <a:rPr lang="en-GB" dirty="0" smtClean="0"/>
              <a:t>Pictorial </a:t>
            </a:r>
            <a:r>
              <a:rPr lang="en-GB" dirty="0"/>
              <a:t>allows conceptual understanding </a:t>
            </a:r>
          </a:p>
          <a:p>
            <a:r>
              <a:rPr lang="en-GB" dirty="0" smtClean="0"/>
              <a:t>Abstract </a:t>
            </a:r>
            <a:r>
              <a:rPr lang="en-GB" dirty="0"/>
              <a:t>allows a shorter and more efficient way to represent numerical </a:t>
            </a:r>
            <a:endParaRPr lang="en-GB" dirty="0" smtClean="0"/>
          </a:p>
          <a:p>
            <a:pPr marL="0" indent="0">
              <a:buNone/>
            </a:pPr>
            <a:r>
              <a:rPr lang="en-GB" dirty="0" smtClean="0"/>
              <a:t>     ideas using </a:t>
            </a:r>
            <a:r>
              <a:rPr lang="en-GB" dirty="0"/>
              <a:t>symbols and written digits.</a:t>
            </a:r>
          </a:p>
          <a:p>
            <a:endParaRPr lang="en-GB" dirty="0"/>
          </a:p>
        </p:txBody>
      </p:sp>
      <p:pic>
        <p:nvPicPr>
          <p:cNvPr id="9" name="Picture 8"/>
          <p:cNvPicPr>
            <a:picLocks noChangeAspect="1"/>
          </p:cNvPicPr>
          <p:nvPr/>
        </p:nvPicPr>
        <p:blipFill>
          <a:blip r:embed="rId2"/>
          <a:stretch>
            <a:fillRect/>
          </a:stretch>
        </p:blipFill>
        <p:spPr>
          <a:xfrm>
            <a:off x="3753394" y="1001486"/>
            <a:ext cx="6391955" cy="4502331"/>
          </a:xfrm>
          <a:prstGeom prst="rect">
            <a:avLst/>
          </a:prstGeom>
        </p:spPr>
      </p:pic>
    </p:spTree>
    <p:extLst>
      <p:ext uri="{BB962C8B-B14F-4D97-AF65-F5344CB8AC3E}">
        <p14:creationId xmlns:p14="http://schemas.microsoft.com/office/powerpoint/2010/main" val="3141473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955" y="337170"/>
            <a:ext cx="9233020" cy="768123"/>
          </a:xfrm>
        </p:spPr>
        <p:txBody>
          <a:bodyPr/>
          <a:lstStyle/>
          <a:p>
            <a:r>
              <a:rPr lang="en-GB" dirty="0" smtClean="0">
                <a:latin typeface="Calibri" panose="020F0502020204030204" pitchFamily="34" charset="0"/>
                <a:cs typeface="Calibri" panose="020F0502020204030204" pitchFamily="34" charset="0"/>
              </a:rPr>
              <a:t>What resources do we use to support  learning?</a:t>
            </a:r>
            <a:endParaRPr lang="en-GB"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677334" y="1262744"/>
            <a:ext cx="8596668" cy="4302100"/>
          </a:xfrm>
        </p:spPr>
        <p:txBody>
          <a:bodyPr/>
          <a:lstStyle/>
          <a:p>
            <a:pPr marL="0" indent="0">
              <a:buNone/>
            </a:pPr>
            <a:r>
              <a:rPr lang="en-GB" dirty="0" smtClean="0"/>
              <a:t>    Tens frames         </a:t>
            </a:r>
          </a:p>
          <a:p>
            <a:pPr marL="0" indent="0">
              <a:buNone/>
            </a:pPr>
            <a:r>
              <a:rPr lang="en-GB" dirty="0"/>
              <a:t> </a:t>
            </a:r>
            <a:r>
              <a:rPr lang="en-GB" dirty="0" smtClean="0"/>
              <a:t>                           </a:t>
            </a:r>
          </a:p>
          <a:p>
            <a:pPr marL="0" indent="0">
              <a:buNone/>
            </a:pPr>
            <a:r>
              <a:rPr lang="en-GB" dirty="0"/>
              <a:t> </a:t>
            </a:r>
            <a:r>
              <a:rPr lang="en-GB" dirty="0" smtClean="0"/>
              <a:t>                                                             </a:t>
            </a:r>
            <a:r>
              <a:rPr lang="en-GB" dirty="0" err="1" smtClean="0"/>
              <a:t>numberlines</a:t>
            </a:r>
            <a:endParaRPr lang="en-GB" dirty="0"/>
          </a:p>
        </p:txBody>
      </p:sp>
      <p:pic>
        <p:nvPicPr>
          <p:cNvPr id="4" name="Picture 3"/>
          <p:cNvPicPr>
            <a:picLocks noChangeAspect="1"/>
          </p:cNvPicPr>
          <p:nvPr/>
        </p:nvPicPr>
        <p:blipFill>
          <a:blip r:embed="rId2"/>
          <a:stretch>
            <a:fillRect/>
          </a:stretch>
        </p:blipFill>
        <p:spPr>
          <a:xfrm>
            <a:off x="479183" y="1531600"/>
            <a:ext cx="2143125" cy="2143125"/>
          </a:xfrm>
          <a:prstGeom prst="rect">
            <a:avLst/>
          </a:prstGeom>
        </p:spPr>
      </p:pic>
      <p:pic>
        <p:nvPicPr>
          <p:cNvPr id="5" name="Picture 4"/>
          <p:cNvPicPr>
            <a:picLocks noChangeAspect="1"/>
          </p:cNvPicPr>
          <p:nvPr/>
        </p:nvPicPr>
        <p:blipFill>
          <a:blip r:embed="rId3"/>
          <a:stretch>
            <a:fillRect/>
          </a:stretch>
        </p:blipFill>
        <p:spPr>
          <a:xfrm>
            <a:off x="10310312" y="199550"/>
            <a:ext cx="1741325" cy="1741325"/>
          </a:xfrm>
          <a:prstGeom prst="rect">
            <a:avLst/>
          </a:prstGeom>
        </p:spPr>
      </p:pic>
      <p:pic>
        <p:nvPicPr>
          <p:cNvPr id="9" name="Picture 8"/>
          <p:cNvPicPr>
            <a:picLocks noChangeAspect="1"/>
          </p:cNvPicPr>
          <p:nvPr/>
        </p:nvPicPr>
        <p:blipFill>
          <a:blip r:embed="rId4"/>
          <a:stretch>
            <a:fillRect/>
          </a:stretch>
        </p:blipFill>
        <p:spPr>
          <a:xfrm>
            <a:off x="368348" y="4779780"/>
            <a:ext cx="2733675" cy="1666875"/>
          </a:xfrm>
          <a:prstGeom prst="rect">
            <a:avLst/>
          </a:prstGeom>
        </p:spPr>
      </p:pic>
      <p:pic>
        <p:nvPicPr>
          <p:cNvPr id="11" name="Picture 10"/>
          <p:cNvPicPr>
            <a:picLocks noChangeAspect="1"/>
          </p:cNvPicPr>
          <p:nvPr/>
        </p:nvPicPr>
        <p:blipFill>
          <a:blip r:embed="rId5"/>
          <a:stretch>
            <a:fillRect/>
          </a:stretch>
        </p:blipFill>
        <p:spPr>
          <a:xfrm>
            <a:off x="8459081" y="3609557"/>
            <a:ext cx="3318843" cy="3318843"/>
          </a:xfrm>
          <a:prstGeom prst="rect">
            <a:avLst/>
          </a:prstGeom>
        </p:spPr>
      </p:pic>
      <p:pic>
        <p:nvPicPr>
          <p:cNvPr id="12" name="Picture 11"/>
          <p:cNvPicPr>
            <a:picLocks noChangeAspect="1"/>
          </p:cNvPicPr>
          <p:nvPr/>
        </p:nvPicPr>
        <p:blipFill rotWithShape="1">
          <a:blip r:embed="rId6"/>
          <a:srcRect l="31050" t="74420"/>
          <a:stretch/>
        </p:blipFill>
        <p:spPr>
          <a:xfrm>
            <a:off x="3950145" y="1195758"/>
            <a:ext cx="4137513" cy="767495"/>
          </a:xfrm>
          <a:prstGeom prst="rect">
            <a:avLst/>
          </a:prstGeom>
        </p:spPr>
      </p:pic>
      <p:pic>
        <p:nvPicPr>
          <p:cNvPr id="14" name="Picture 13"/>
          <p:cNvPicPr>
            <a:picLocks noChangeAspect="1"/>
          </p:cNvPicPr>
          <p:nvPr/>
        </p:nvPicPr>
        <p:blipFill>
          <a:blip r:embed="rId7"/>
          <a:stretch>
            <a:fillRect/>
          </a:stretch>
        </p:blipFill>
        <p:spPr>
          <a:xfrm>
            <a:off x="3946524" y="4004773"/>
            <a:ext cx="3557905" cy="2745775"/>
          </a:xfrm>
          <a:prstGeom prst="rect">
            <a:avLst/>
          </a:prstGeom>
        </p:spPr>
      </p:pic>
      <p:pic>
        <p:nvPicPr>
          <p:cNvPr id="6" name="Picture 5"/>
          <p:cNvPicPr>
            <a:picLocks noChangeAspect="1"/>
          </p:cNvPicPr>
          <p:nvPr/>
        </p:nvPicPr>
        <p:blipFill>
          <a:blip r:embed="rId8"/>
          <a:stretch>
            <a:fillRect/>
          </a:stretch>
        </p:blipFill>
        <p:spPr>
          <a:xfrm>
            <a:off x="8242151" y="1868232"/>
            <a:ext cx="2481649" cy="2481649"/>
          </a:xfrm>
          <a:prstGeom prst="rect">
            <a:avLst/>
          </a:prstGeom>
        </p:spPr>
      </p:pic>
      <p:sp>
        <p:nvSpPr>
          <p:cNvPr id="7" name="TextBox 6"/>
          <p:cNvSpPr txBox="1"/>
          <p:nvPr/>
        </p:nvSpPr>
        <p:spPr>
          <a:xfrm>
            <a:off x="8466809" y="1635651"/>
            <a:ext cx="1471112" cy="369332"/>
          </a:xfrm>
          <a:prstGeom prst="rect">
            <a:avLst/>
          </a:prstGeom>
          <a:noFill/>
        </p:spPr>
        <p:txBody>
          <a:bodyPr wrap="square" rtlCol="0">
            <a:spAutoFit/>
          </a:bodyPr>
          <a:lstStyle/>
          <a:p>
            <a:r>
              <a:rPr lang="en-GB" dirty="0" smtClean="0"/>
              <a:t>Base ten</a:t>
            </a:r>
            <a:endParaRPr lang="en-GB" dirty="0"/>
          </a:p>
        </p:txBody>
      </p:sp>
      <p:sp>
        <p:nvSpPr>
          <p:cNvPr id="8" name="TextBox 7"/>
          <p:cNvSpPr txBox="1"/>
          <p:nvPr/>
        </p:nvSpPr>
        <p:spPr>
          <a:xfrm>
            <a:off x="9135291" y="1070212"/>
            <a:ext cx="1463040" cy="369332"/>
          </a:xfrm>
          <a:prstGeom prst="rect">
            <a:avLst/>
          </a:prstGeom>
          <a:noFill/>
        </p:spPr>
        <p:txBody>
          <a:bodyPr wrap="square" rtlCol="0">
            <a:spAutoFit/>
          </a:bodyPr>
          <a:lstStyle/>
          <a:p>
            <a:r>
              <a:rPr lang="en-GB" dirty="0" smtClean="0"/>
              <a:t>Numicon</a:t>
            </a:r>
            <a:endParaRPr lang="en-GB" dirty="0"/>
          </a:p>
        </p:txBody>
      </p:sp>
      <p:sp>
        <p:nvSpPr>
          <p:cNvPr id="10" name="TextBox 9"/>
          <p:cNvSpPr txBox="1"/>
          <p:nvPr/>
        </p:nvSpPr>
        <p:spPr>
          <a:xfrm flipH="1">
            <a:off x="8945553" y="5993532"/>
            <a:ext cx="2558469" cy="369332"/>
          </a:xfrm>
          <a:prstGeom prst="rect">
            <a:avLst/>
          </a:prstGeom>
          <a:noFill/>
        </p:spPr>
        <p:txBody>
          <a:bodyPr wrap="square" rtlCol="0">
            <a:spAutoFit/>
          </a:bodyPr>
          <a:lstStyle/>
          <a:p>
            <a:r>
              <a:rPr lang="en-GB" dirty="0" smtClean="0"/>
              <a:t>Place value counters</a:t>
            </a:r>
            <a:endParaRPr lang="en-GB" dirty="0"/>
          </a:p>
        </p:txBody>
      </p:sp>
      <p:sp>
        <p:nvSpPr>
          <p:cNvPr id="15" name="TextBox 14"/>
          <p:cNvSpPr txBox="1"/>
          <p:nvPr/>
        </p:nvSpPr>
        <p:spPr>
          <a:xfrm>
            <a:off x="992778" y="4400570"/>
            <a:ext cx="1184366" cy="369332"/>
          </a:xfrm>
          <a:prstGeom prst="rect">
            <a:avLst/>
          </a:prstGeom>
          <a:noFill/>
        </p:spPr>
        <p:txBody>
          <a:bodyPr wrap="square" rtlCol="0">
            <a:spAutoFit/>
          </a:bodyPr>
          <a:lstStyle/>
          <a:p>
            <a:r>
              <a:rPr lang="en-GB" dirty="0" err="1" smtClean="0"/>
              <a:t>Rekenrek</a:t>
            </a:r>
            <a:endParaRPr lang="en-GB" dirty="0"/>
          </a:p>
        </p:txBody>
      </p:sp>
      <p:pic>
        <p:nvPicPr>
          <p:cNvPr id="16" name="Picture 15"/>
          <p:cNvPicPr>
            <a:picLocks noChangeAspect="1"/>
          </p:cNvPicPr>
          <p:nvPr/>
        </p:nvPicPr>
        <p:blipFill>
          <a:blip r:embed="rId9"/>
          <a:stretch>
            <a:fillRect/>
          </a:stretch>
        </p:blipFill>
        <p:spPr>
          <a:xfrm>
            <a:off x="3783405" y="2550625"/>
            <a:ext cx="4381500" cy="866775"/>
          </a:xfrm>
          <a:prstGeom prst="rect">
            <a:avLst/>
          </a:prstGeom>
        </p:spPr>
      </p:pic>
    </p:spTree>
    <p:extLst>
      <p:ext uri="{BB962C8B-B14F-4D97-AF65-F5344CB8AC3E}">
        <p14:creationId xmlns:p14="http://schemas.microsoft.com/office/powerpoint/2010/main" val="30029331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94391" y="286794"/>
            <a:ext cx="3063118" cy="2297339"/>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64388" y="4274817"/>
            <a:ext cx="3063118" cy="2297339"/>
          </a:xfrm>
          <a:prstGeom prst="rect">
            <a:avLst/>
          </a:prstGeom>
        </p:spPr>
      </p:pic>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l="15655" t="20133" r="16633" b="11068"/>
          <a:stretch/>
        </p:blipFill>
        <p:spPr>
          <a:xfrm rot="5400000">
            <a:off x="-17420" y="841828"/>
            <a:ext cx="3013165" cy="2177143"/>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46204" y="286794"/>
            <a:ext cx="2795452" cy="2096589"/>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400000">
            <a:off x="8429678" y="3184752"/>
            <a:ext cx="3828504" cy="2871378"/>
          </a:xfrm>
          <a:prstGeom prst="rect">
            <a:avLst/>
          </a:prstGeom>
        </p:spPr>
      </p:pic>
      <p:pic>
        <p:nvPicPr>
          <p:cNvPr id="9" name="Pictur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0000">
            <a:off x="2851424" y="1651954"/>
            <a:ext cx="2534919" cy="1901189"/>
          </a:xfrm>
          <a:prstGeom prst="rect">
            <a:avLst/>
          </a:prstGeom>
        </p:spPr>
      </p:pic>
      <p:pic>
        <p:nvPicPr>
          <p:cNvPr id="10" name="Picture 9"/>
          <p:cNvPicPr>
            <a:picLocks noChangeAspect="1"/>
          </p:cNvPicPr>
          <p:nvPr/>
        </p:nvPicPr>
        <p:blipFill rotWithShape="1">
          <a:blip r:embed="rId8">
            <a:extLst>
              <a:ext uri="{28A0092B-C50C-407E-A947-70E740481C1C}">
                <a14:useLocalDpi xmlns:a14="http://schemas.microsoft.com/office/drawing/2010/main" val="0"/>
              </a:ext>
            </a:extLst>
          </a:blip>
          <a:srcRect l="15578" t="11757" r="10815" b="6026"/>
          <a:stretch/>
        </p:blipFill>
        <p:spPr>
          <a:xfrm rot="5400000">
            <a:off x="6667727" y="3260269"/>
            <a:ext cx="1985551" cy="1663337"/>
          </a:xfrm>
          <a:prstGeom prst="rect">
            <a:avLst/>
          </a:prstGeom>
        </p:spPr>
      </p:pic>
      <p:pic>
        <p:nvPicPr>
          <p:cNvPr id="11" name="Picture 1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5839" y="4595497"/>
            <a:ext cx="2637684" cy="1978263"/>
          </a:xfrm>
          <a:prstGeom prst="rect">
            <a:avLst/>
          </a:prstGeom>
        </p:spPr>
      </p:pic>
    </p:spTree>
    <p:extLst>
      <p:ext uri="{BB962C8B-B14F-4D97-AF65-F5344CB8AC3E}">
        <p14:creationId xmlns:p14="http://schemas.microsoft.com/office/powerpoint/2010/main" val="42335286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9694575" cy="870857"/>
          </a:xfrm>
        </p:spPr>
        <p:txBody>
          <a:bodyPr>
            <a:normAutofit/>
          </a:bodyPr>
          <a:lstStyle/>
          <a:p>
            <a:r>
              <a:rPr lang="en-GB" sz="3200" dirty="0" smtClean="0">
                <a:latin typeface="Calibri" panose="020F0502020204030204" pitchFamily="34" charset="0"/>
                <a:cs typeface="Calibri" panose="020F0502020204030204" pitchFamily="34" charset="0"/>
              </a:rPr>
              <a:t>Models that support understanding</a:t>
            </a:r>
            <a:endParaRPr lang="en-GB" sz="3200"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rotWithShape="1">
          <a:blip r:embed="rId2"/>
          <a:srcRect t="17222" r="3750" b="10863"/>
          <a:stretch/>
        </p:blipFill>
        <p:spPr>
          <a:xfrm>
            <a:off x="492991" y="1547446"/>
            <a:ext cx="10543727" cy="4431323"/>
          </a:xfrm>
          <a:prstGeom prst="rect">
            <a:avLst/>
          </a:prstGeom>
        </p:spPr>
      </p:pic>
    </p:spTree>
    <p:extLst>
      <p:ext uri="{BB962C8B-B14F-4D97-AF65-F5344CB8AC3E}">
        <p14:creationId xmlns:p14="http://schemas.microsoft.com/office/powerpoint/2010/main" val="15733704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175" y="325847"/>
            <a:ext cx="9292700" cy="1320800"/>
          </a:xfrm>
        </p:spPr>
        <p:txBody>
          <a:bodyPr/>
          <a:lstStyle/>
          <a:p>
            <a:r>
              <a:rPr lang="en-GB" dirty="0" smtClean="0"/>
              <a:t>Bar models can help children to understand a word problem</a:t>
            </a:r>
            <a:endParaRPr lang="en-GB" dirty="0"/>
          </a:p>
        </p:txBody>
      </p:sp>
      <p:sp>
        <p:nvSpPr>
          <p:cNvPr id="3" name="Rectangle 2"/>
          <p:cNvSpPr/>
          <p:nvPr/>
        </p:nvSpPr>
        <p:spPr>
          <a:xfrm>
            <a:off x="1750422" y="1930400"/>
            <a:ext cx="4188823" cy="87956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dirty="0">
              <a:ln w="0"/>
              <a:solidFill>
                <a:schemeClr val="tx1"/>
              </a:solidFill>
              <a:effectLst>
                <a:outerShdw blurRad="38100" dist="19050" dir="2700000" algn="tl" rotWithShape="0">
                  <a:schemeClr val="dk1">
                    <a:alpha val="40000"/>
                  </a:schemeClr>
                </a:outerShdw>
              </a:effectLst>
            </a:endParaRPr>
          </a:p>
        </p:txBody>
      </p:sp>
      <p:sp>
        <p:nvSpPr>
          <p:cNvPr id="4" name="Rectangle 3"/>
          <p:cNvSpPr/>
          <p:nvPr/>
        </p:nvSpPr>
        <p:spPr>
          <a:xfrm>
            <a:off x="1750423" y="2830285"/>
            <a:ext cx="2325188" cy="87085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4101736" y="2830285"/>
            <a:ext cx="1837509" cy="87085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dirty="0"/>
          </a:p>
        </p:txBody>
      </p:sp>
      <p:sp>
        <p:nvSpPr>
          <p:cNvPr id="7" name="TextBox 6"/>
          <p:cNvSpPr txBox="1"/>
          <p:nvPr/>
        </p:nvSpPr>
        <p:spPr>
          <a:xfrm>
            <a:off x="3418113" y="2016240"/>
            <a:ext cx="853440" cy="707886"/>
          </a:xfrm>
          <a:prstGeom prst="rect">
            <a:avLst/>
          </a:prstGeom>
          <a:noFill/>
        </p:spPr>
        <p:txBody>
          <a:bodyPr wrap="square" rtlCol="0">
            <a:spAutoFit/>
          </a:bodyPr>
          <a:lstStyle/>
          <a:p>
            <a:r>
              <a:rPr lang="en-GB" sz="4000" dirty="0" smtClean="0"/>
              <a:t>25</a:t>
            </a:r>
            <a:endParaRPr lang="en-GB" sz="4000" dirty="0"/>
          </a:p>
        </p:txBody>
      </p:sp>
      <p:sp>
        <p:nvSpPr>
          <p:cNvPr id="8" name="TextBox 7"/>
          <p:cNvSpPr txBox="1"/>
          <p:nvPr/>
        </p:nvSpPr>
        <p:spPr>
          <a:xfrm>
            <a:off x="2547257" y="3066534"/>
            <a:ext cx="731520" cy="523220"/>
          </a:xfrm>
          <a:prstGeom prst="rect">
            <a:avLst/>
          </a:prstGeom>
          <a:noFill/>
        </p:spPr>
        <p:txBody>
          <a:bodyPr wrap="square" rtlCol="0">
            <a:spAutoFit/>
          </a:bodyPr>
          <a:lstStyle/>
          <a:p>
            <a:r>
              <a:rPr lang="en-GB" sz="2800" dirty="0" smtClean="0"/>
              <a:t>14</a:t>
            </a:r>
            <a:endParaRPr lang="en-GB" sz="2800" dirty="0"/>
          </a:p>
        </p:txBody>
      </p:sp>
      <p:sp>
        <p:nvSpPr>
          <p:cNvPr id="11" name="TextBox 10"/>
          <p:cNvSpPr txBox="1"/>
          <p:nvPr/>
        </p:nvSpPr>
        <p:spPr>
          <a:xfrm>
            <a:off x="4872445" y="3066534"/>
            <a:ext cx="518161" cy="369332"/>
          </a:xfrm>
          <a:prstGeom prst="rect">
            <a:avLst/>
          </a:prstGeom>
          <a:noFill/>
        </p:spPr>
        <p:txBody>
          <a:bodyPr wrap="square" rtlCol="0">
            <a:spAutoFit/>
          </a:bodyPr>
          <a:lstStyle/>
          <a:p>
            <a:r>
              <a:rPr lang="en-GB" dirty="0" smtClean="0"/>
              <a:t>?</a:t>
            </a:r>
            <a:endParaRPr lang="en-GB" dirty="0"/>
          </a:p>
        </p:txBody>
      </p:sp>
      <p:sp>
        <p:nvSpPr>
          <p:cNvPr id="12" name="TextBox 11"/>
          <p:cNvSpPr txBox="1"/>
          <p:nvPr/>
        </p:nvSpPr>
        <p:spPr>
          <a:xfrm>
            <a:off x="5225724" y="4070735"/>
            <a:ext cx="3003876" cy="1077218"/>
          </a:xfrm>
          <a:prstGeom prst="rect">
            <a:avLst/>
          </a:prstGeom>
          <a:noFill/>
        </p:spPr>
        <p:txBody>
          <a:bodyPr wrap="square" rtlCol="0">
            <a:spAutoFit/>
          </a:bodyPr>
          <a:lstStyle/>
          <a:p>
            <a:r>
              <a:rPr lang="en-GB" sz="3200" dirty="0" smtClean="0">
                <a:latin typeface="Calibri" panose="020F0502020204030204" pitchFamily="34" charset="0"/>
                <a:cs typeface="Calibri" panose="020F0502020204030204" pitchFamily="34" charset="0"/>
              </a:rPr>
              <a:t>14 + ___ = 25</a:t>
            </a:r>
          </a:p>
          <a:p>
            <a:endParaRPr lang="en-GB" sz="3200" dirty="0">
              <a:latin typeface="Calibri" panose="020F0502020204030204" pitchFamily="34" charset="0"/>
              <a:cs typeface="Calibri" panose="020F0502020204030204" pitchFamily="34" charset="0"/>
            </a:endParaRPr>
          </a:p>
        </p:txBody>
      </p:sp>
      <p:sp>
        <p:nvSpPr>
          <p:cNvPr id="13" name="TextBox 12"/>
          <p:cNvSpPr txBox="1"/>
          <p:nvPr/>
        </p:nvSpPr>
        <p:spPr>
          <a:xfrm>
            <a:off x="1510936" y="5266657"/>
            <a:ext cx="3361509" cy="584775"/>
          </a:xfrm>
          <a:prstGeom prst="rect">
            <a:avLst/>
          </a:prstGeom>
          <a:noFill/>
        </p:spPr>
        <p:txBody>
          <a:bodyPr wrap="square" rtlCol="0">
            <a:spAutoFit/>
          </a:bodyPr>
          <a:lstStyle/>
          <a:p>
            <a:r>
              <a:rPr lang="en-GB" sz="3200" dirty="0" smtClean="0">
                <a:latin typeface="Calibri" panose="020F0502020204030204" pitchFamily="34" charset="0"/>
                <a:cs typeface="Calibri" panose="020F0502020204030204" pitchFamily="34" charset="0"/>
              </a:rPr>
              <a:t>25 – 14 = ___ </a:t>
            </a:r>
            <a:endParaRPr lang="en-GB" sz="3200" dirty="0">
              <a:latin typeface="Calibri" panose="020F0502020204030204" pitchFamily="34" charset="0"/>
              <a:cs typeface="Calibri" panose="020F0502020204030204" pitchFamily="34" charset="0"/>
            </a:endParaRPr>
          </a:p>
        </p:txBody>
      </p:sp>
      <p:sp>
        <p:nvSpPr>
          <p:cNvPr id="14" name="Rectangle 13"/>
          <p:cNvSpPr/>
          <p:nvPr/>
        </p:nvSpPr>
        <p:spPr>
          <a:xfrm>
            <a:off x="1466948" y="4109496"/>
            <a:ext cx="2892138" cy="646331"/>
          </a:xfrm>
          <a:prstGeom prst="rect">
            <a:avLst/>
          </a:prstGeom>
        </p:spPr>
        <p:txBody>
          <a:bodyPr wrap="none">
            <a:spAutoFit/>
          </a:bodyPr>
          <a:lstStyle/>
          <a:p>
            <a:r>
              <a:rPr lang="en-GB" sz="3600" dirty="0" smtClean="0">
                <a:latin typeface="Calibri" panose="020F0502020204030204" pitchFamily="34" charset="0"/>
                <a:cs typeface="Calibri" panose="020F0502020204030204" pitchFamily="34" charset="0"/>
              </a:rPr>
              <a:t>25 = 14  + </a:t>
            </a:r>
            <a:r>
              <a:rPr lang="en-GB" sz="3600" dirty="0">
                <a:latin typeface="Calibri" panose="020F0502020204030204" pitchFamily="34" charset="0"/>
                <a:cs typeface="Calibri" panose="020F0502020204030204" pitchFamily="34" charset="0"/>
              </a:rPr>
              <a:t>___ </a:t>
            </a:r>
          </a:p>
        </p:txBody>
      </p:sp>
      <p:sp>
        <p:nvSpPr>
          <p:cNvPr id="15" name="TextBox 14"/>
          <p:cNvSpPr txBox="1"/>
          <p:nvPr/>
        </p:nvSpPr>
        <p:spPr>
          <a:xfrm>
            <a:off x="6318066" y="1416075"/>
            <a:ext cx="4589418" cy="2246769"/>
          </a:xfrm>
          <a:prstGeom prst="rect">
            <a:avLst/>
          </a:prstGeom>
          <a:noFill/>
        </p:spPr>
        <p:txBody>
          <a:bodyPr wrap="square" rtlCol="0">
            <a:spAutoFit/>
          </a:bodyPr>
          <a:lstStyle/>
          <a:p>
            <a:r>
              <a:rPr lang="en-GB" sz="2800" dirty="0" smtClean="0">
                <a:latin typeface="Calibri" panose="020F0502020204030204" pitchFamily="34" charset="0"/>
                <a:cs typeface="Calibri" panose="020F0502020204030204" pitchFamily="34" charset="0"/>
              </a:rPr>
              <a:t>Dan and Beth have 25 football </a:t>
            </a:r>
          </a:p>
          <a:p>
            <a:r>
              <a:rPr lang="en-GB" sz="2800" dirty="0">
                <a:latin typeface="Calibri" panose="020F0502020204030204" pitchFamily="34" charset="0"/>
                <a:cs typeface="Calibri" panose="020F0502020204030204" pitchFamily="34" charset="0"/>
              </a:rPr>
              <a:t>c</a:t>
            </a:r>
            <a:r>
              <a:rPr lang="en-GB" sz="2800" dirty="0" smtClean="0">
                <a:latin typeface="Calibri" panose="020F0502020204030204" pitchFamily="34" charset="0"/>
                <a:cs typeface="Calibri" panose="020F0502020204030204" pitchFamily="34" charset="0"/>
              </a:rPr>
              <a:t>ards altogether.</a:t>
            </a:r>
          </a:p>
          <a:p>
            <a:r>
              <a:rPr lang="en-GB" sz="2800" dirty="0" smtClean="0">
                <a:latin typeface="Calibri" panose="020F0502020204030204" pitchFamily="34" charset="0"/>
                <a:cs typeface="Calibri" panose="020F0502020204030204" pitchFamily="34" charset="0"/>
              </a:rPr>
              <a:t>Dan has collected 14. </a:t>
            </a:r>
          </a:p>
          <a:p>
            <a:r>
              <a:rPr lang="en-GB" sz="2800" dirty="0" smtClean="0">
                <a:latin typeface="Calibri" panose="020F0502020204030204" pitchFamily="34" charset="0"/>
                <a:cs typeface="Calibri" panose="020F0502020204030204" pitchFamily="34" charset="0"/>
              </a:rPr>
              <a:t>How many has Beth collected?</a:t>
            </a:r>
            <a:endParaRPr lang="en-GB"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815520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t>
            </a:r>
            <a:r>
              <a:rPr lang="en-GB" dirty="0" smtClean="0"/>
              <a:t>ar models to help solve problems</a:t>
            </a:r>
            <a:endParaRPr lang="en-GB" dirty="0"/>
          </a:p>
        </p:txBody>
      </p:sp>
      <p:pic>
        <p:nvPicPr>
          <p:cNvPr id="4" name="Picture 3"/>
          <p:cNvPicPr>
            <a:picLocks noChangeAspect="1"/>
          </p:cNvPicPr>
          <p:nvPr/>
        </p:nvPicPr>
        <p:blipFill>
          <a:blip r:embed="rId2"/>
          <a:stretch>
            <a:fillRect/>
          </a:stretch>
        </p:blipFill>
        <p:spPr>
          <a:xfrm>
            <a:off x="1797947" y="1487255"/>
            <a:ext cx="8596105" cy="3883489"/>
          </a:xfrm>
          <a:prstGeom prst="rect">
            <a:avLst/>
          </a:prstGeom>
        </p:spPr>
      </p:pic>
      <p:pic>
        <p:nvPicPr>
          <p:cNvPr id="6" name="Picture 5"/>
          <p:cNvPicPr>
            <a:picLocks noChangeAspect="1"/>
          </p:cNvPicPr>
          <p:nvPr/>
        </p:nvPicPr>
        <p:blipFill rotWithShape="1">
          <a:blip r:embed="rId3"/>
          <a:srcRect t="25774" r="47553" b="56623"/>
          <a:stretch/>
        </p:blipFill>
        <p:spPr>
          <a:xfrm>
            <a:off x="280929" y="2590800"/>
            <a:ext cx="5029626" cy="949569"/>
          </a:xfrm>
          <a:prstGeom prst="rect">
            <a:avLst/>
          </a:prstGeom>
        </p:spPr>
      </p:pic>
      <p:sp>
        <p:nvSpPr>
          <p:cNvPr id="7" name="Rectangle 6"/>
          <p:cNvSpPr/>
          <p:nvPr/>
        </p:nvSpPr>
        <p:spPr>
          <a:xfrm>
            <a:off x="5991540" y="2590800"/>
            <a:ext cx="3817406" cy="103163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 name="Straight Connector 8"/>
          <p:cNvCxnSpPr>
            <a:stCxn id="7" idx="1"/>
          </p:cNvCxnSpPr>
          <p:nvPr/>
        </p:nvCxnSpPr>
        <p:spPr>
          <a:xfrm>
            <a:off x="5991540" y="3106615"/>
            <a:ext cx="3773783" cy="28142"/>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7772400" y="3106615"/>
            <a:ext cx="11723" cy="515815"/>
          </a:xfrm>
          <a:prstGeom prst="line">
            <a:avLst/>
          </a:prstGeom>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7467600" y="2664613"/>
            <a:ext cx="1617785" cy="369332"/>
          </a:xfrm>
          <a:prstGeom prst="rect">
            <a:avLst/>
          </a:prstGeom>
          <a:noFill/>
        </p:spPr>
        <p:txBody>
          <a:bodyPr wrap="square" rtlCol="0">
            <a:spAutoFit/>
          </a:bodyPr>
          <a:lstStyle/>
          <a:p>
            <a:r>
              <a:rPr lang="en-GB" dirty="0" smtClean="0"/>
              <a:t>743</a:t>
            </a:r>
            <a:endParaRPr lang="en-GB" dirty="0"/>
          </a:p>
        </p:txBody>
      </p:sp>
      <p:sp>
        <p:nvSpPr>
          <p:cNvPr id="13" name="TextBox 12"/>
          <p:cNvSpPr txBox="1"/>
          <p:nvPr/>
        </p:nvSpPr>
        <p:spPr>
          <a:xfrm>
            <a:off x="6500460" y="3180428"/>
            <a:ext cx="1312985" cy="369332"/>
          </a:xfrm>
          <a:prstGeom prst="rect">
            <a:avLst/>
          </a:prstGeom>
          <a:noFill/>
        </p:spPr>
        <p:txBody>
          <a:bodyPr wrap="square" rtlCol="0">
            <a:spAutoFit/>
          </a:bodyPr>
          <a:lstStyle/>
          <a:p>
            <a:r>
              <a:rPr lang="en-GB" dirty="0" smtClean="0"/>
              <a:t>329</a:t>
            </a:r>
            <a:endParaRPr lang="en-GB" dirty="0"/>
          </a:p>
        </p:txBody>
      </p:sp>
      <p:pic>
        <p:nvPicPr>
          <p:cNvPr id="14" name="Picture 13"/>
          <p:cNvPicPr>
            <a:picLocks noChangeAspect="1"/>
          </p:cNvPicPr>
          <p:nvPr/>
        </p:nvPicPr>
        <p:blipFill rotWithShape="1">
          <a:blip r:embed="rId3"/>
          <a:srcRect t="50917" r="46151" b="32627"/>
          <a:stretch/>
        </p:blipFill>
        <p:spPr>
          <a:xfrm>
            <a:off x="280929" y="4954574"/>
            <a:ext cx="4842057" cy="832339"/>
          </a:xfrm>
          <a:prstGeom prst="rect">
            <a:avLst/>
          </a:prstGeom>
        </p:spPr>
      </p:pic>
      <p:sp>
        <p:nvSpPr>
          <p:cNvPr id="15" name="Rectangle 14"/>
          <p:cNvSpPr/>
          <p:nvPr/>
        </p:nvSpPr>
        <p:spPr>
          <a:xfrm>
            <a:off x="5663293" y="4982529"/>
            <a:ext cx="3817406" cy="103163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7" name="Straight Connector 16"/>
          <p:cNvCxnSpPr>
            <a:stCxn id="15" idx="1"/>
            <a:endCxn id="15" idx="3"/>
          </p:cNvCxnSpPr>
          <p:nvPr/>
        </p:nvCxnSpPr>
        <p:spPr>
          <a:xfrm>
            <a:off x="5663293" y="5498344"/>
            <a:ext cx="381740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7467600" y="5498344"/>
            <a:ext cx="0" cy="515815"/>
          </a:xfrm>
          <a:prstGeom prst="line">
            <a:avLst/>
          </a:prstGeom>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7268308" y="5074082"/>
            <a:ext cx="1617785" cy="369332"/>
          </a:xfrm>
          <a:prstGeom prst="rect">
            <a:avLst/>
          </a:prstGeom>
          <a:noFill/>
        </p:spPr>
        <p:txBody>
          <a:bodyPr wrap="square" rtlCol="0">
            <a:spAutoFit/>
          </a:bodyPr>
          <a:lstStyle/>
          <a:p>
            <a:r>
              <a:rPr lang="en-GB" dirty="0" smtClean="0"/>
              <a:t>447</a:t>
            </a:r>
            <a:endParaRPr lang="en-GB" dirty="0"/>
          </a:p>
        </p:txBody>
      </p:sp>
      <p:sp>
        <p:nvSpPr>
          <p:cNvPr id="21" name="TextBox 20"/>
          <p:cNvSpPr txBox="1"/>
          <p:nvPr/>
        </p:nvSpPr>
        <p:spPr>
          <a:xfrm>
            <a:off x="8060570" y="5553275"/>
            <a:ext cx="1617785" cy="369332"/>
          </a:xfrm>
          <a:prstGeom prst="rect">
            <a:avLst/>
          </a:prstGeom>
          <a:noFill/>
        </p:spPr>
        <p:txBody>
          <a:bodyPr wrap="square" rtlCol="0">
            <a:spAutoFit/>
          </a:bodyPr>
          <a:lstStyle/>
          <a:p>
            <a:r>
              <a:rPr lang="en-GB" dirty="0" smtClean="0"/>
              <a:t>285</a:t>
            </a:r>
            <a:endParaRPr lang="en-GB" dirty="0"/>
          </a:p>
        </p:txBody>
      </p:sp>
    </p:spTree>
    <p:extLst>
      <p:ext uri="{BB962C8B-B14F-4D97-AF65-F5344CB8AC3E}">
        <p14:creationId xmlns:p14="http://schemas.microsoft.com/office/powerpoint/2010/main" val="21093758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33437" y="114300"/>
            <a:ext cx="10525125" cy="6629400"/>
          </a:xfrm>
          <a:prstGeom prst="rect">
            <a:avLst/>
          </a:prstGeom>
        </p:spPr>
      </p:pic>
    </p:spTree>
    <p:extLst>
      <p:ext uri="{BB962C8B-B14F-4D97-AF65-F5344CB8AC3E}">
        <p14:creationId xmlns:p14="http://schemas.microsoft.com/office/powerpoint/2010/main" val="16992898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09625" y="23812"/>
            <a:ext cx="10572750" cy="6810375"/>
          </a:xfrm>
          <a:prstGeom prst="rect">
            <a:avLst/>
          </a:prstGeom>
        </p:spPr>
      </p:pic>
    </p:spTree>
    <p:extLst>
      <p:ext uri="{BB962C8B-B14F-4D97-AF65-F5344CB8AC3E}">
        <p14:creationId xmlns:p14="http://schemas.microsoft.com/office/powerpoint/2010/main" val="17348898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61257"/>
            <a:ext cx="8596668" cy="1320800"/>
          </a:xfrm>
        </p:spPr>
        <p:txBody>
          <a:bodyPr/>
          <a:lstStyle/>
          <a:p>
            <a:r>
              <a:rPr lang="en-GB" dirty="0" smtClean="0"/>
              <a:t>Problem Solving </a:t>
            </a:r>
            <a:endParaRPr lang="en-GB" dirty="0"/>
          </a:p>
        </p:txBody>
      </p:sp>
      <p:pic>
        <p:nvPicPr>
          <p:cNvPr id="9" name="Content Placeholder 8"/>
          <p:cNvPicPr>
            <a:picLocks noGrp="1" noChangeAspect="1"/>
          </p:cNvPicPr>
          <p:nvPr>
            <p:ph idx="1"/>
          </p:nvPr>
        </p:nvPicPr>
        <p:blipFill>
          <a:blip r:embed="rId2"/>
          <a:stretch>
            <a:fillRect/>
          </a:stretch>
        </p:blipFill>
        <p:spPr>
          <a:xfrm>
            <a:off x="283186" y="993299"/>
            <a:ext cx="5795069" cy="2551090"/>
          </a:xfrm>
          <a:prstGeom prst="rect">
            <a:avLst/>
          </a:prstGeom>
        </p:spPr>
      </p:pic>
      <p:pic>
        <p:nvPicPr>
          <p:cNvPr id="5"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282" y="3780187"/>
            <a:ext cx="6228697" cy="2359355"/>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3363" y="367139"/>
            <a:ext cx="4005943" cy="2429835"/>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87390" y="3313944"/>
            <a:ext cx="3882096" cy="3291840"/>
          </a:xfrm>
          <a:prstGeom prst="rect">
            <a:avLst/>
          </a:prstGeom>
        </p:spPr>
      </p:pic>
    </p:spTree>
    <p:extLst>
      <p:ext uri="{BB962C8B-B14F-4D97-AF65-F5344CB8AC3E}">
        <p14:creationId xmlns:p14="http://schemas.microsoft.com/office/powerpoint/2010/main" val="11594383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Solving problems</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334" y="1524862"/>
            <a:ext cx="5175249" cy="3881437"/>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00642" y="2598964"/>
            <a:ext cx="5122825" cy="3842119"/>
          </a:xfrm>
          <a:prstGeom prst="rect">
            <a:avLst/>
          </a:prstGeom>
        </p:spPr>
      </p:pic>
    </p:spTree>
    <p:extLst>
      <p:ext uri="{BB962C8B-B14F-4D97-AF65-F5344CB8AC3E}">
        <p14:creationId xmlns:p14="http://schemas.microsoft.com/office/powerpoint/2010/main" val="379535679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128596" y="324592"/>
            <a:ext cx="8596668" cy="1320800"/>
          </a:xfrm>
        </p:spPr>
        <p:txBody>
          <a:bodyPr/>
          <a:lstStyle/>
          <a:p>
            <a:r>
              <a:rPr lang="en-GB" dirty="0" smtClean="0"/>
              <a:t>Vocabulary and stem sentences</a:t>
            </a:r>
            <a:endParaRPr lang="en-GB" dirty="0"/>
          </a:p>
        </p:txBody>
      </p:sp>
      <p:sp>
        <p:nvSpPr>
          <p:cNvPr id="5" name="Content Placeholder 4"/>
          <p:cNvSpPr>
            <a:spLocks noGrp="1"/>
          </p:cNvSpPr>
          <p:nvPr>
            <p:ph idx="1"/>
          </p:nvPr>
        </p:nvSpPr>
        <p:spPr>
          <a:xfrm>
            <a:off x="522955" y="1376818"/>
            <a:ext cx="8596668" cy="3880773"/>
          </a:xfrm>
        </p:spPr>
        <p:txBody>
          <a:bodyPr>
            <a:noAutofit/>
          </a:bodyPr>
          <a:lstStyle/>
          <a:p>
            <a:r>
              <a:rPr lang="en-GB" sz="2400" dirty="0" smtClean="0">
                <a:latin typeface="Calibri" panose="020F0502020204030204" pitchFamily="34" charset="0"/>
                <a:cs typeface="Calibri" panose="020F0502020204030204" pitchFamily="34" charset="0"/>
              </a:rPr>
              <a:t>Children are encouraged to used the correct maths terminology. </a:t>
            </a:r>
          </a:p>
          <a:p>
            <a:r>
              <a:rPr lang="en-GB" sz="2400" dirty="0" smtClean="0">
                <a:latin typeface="Calibri" panose="020F0502020204030204" pitchFamily="34" charset="0"/>
                <a:cs typeface="Calibri" panose="020F0502020204030204" pitchFamily="34" charset="0"/>
              </a:rPr>
              <a:t>Maths vocabulary is built up as the children move through the school. </a:t>
            </a:r>
          </a:p>
          <a:p>
            <a:r>
              <a:rPr lang="en-GB" sz="2400" dirty="0" smtClean="0">
                <a:latin typeface="Calibri" panose="020F0502020204030204" pitchFamily="34" charset="0"/>
                <a:cs typeface="Calibri" panose="020F0502020204030204" pitchFamily="34" charset="0"/>
              </a:rPr>
              <a:t>Children are introduced to stem sentences which they can use to support their understanding and to help them to remember what they are doing. </a:t>
            </a:r>
          </a:p>
          <a:p>
            <a:pPr marL="0" indent="0">
              <a:buNone/>
            </a:pPr>
            <a:r>
              <a:rPr lang="en-US" sz="2400" dirty="0" smtClean="0">
                <a:latin typeface="Calibri" panose="020F0502020204030204" pitchFamily="34" charset="0"/>
                <a:cs typeface="Calibri" panose="020F0502020204030204" pitchFamily="34" charset="0"/>
              </a:rPr>
              <a:t>Example of a Year 1 sentence stem:</a:t>
            </a:r>
            <a:endParaRPr lang="en-GB" sz="2400" dirty="0" smtClean="0">
              <a:latin typeface="Calibri" panose="020F0502020204030204" pitchFamily="34" charset="0"/>
              <a:cs typeface="Calibri" panose="020F0502020204030204" pitchFamily="34" charset="0"/>
            </a:endParaRPr>
          </a:p>
          <a:p>
            <a:pPr marL="0" indent="0">
              <a:buNone/>
            </a:pPr>
            <a:r>
              <a:rPr lang="en-US" sz="2800" dirty="0">
                <a:latin typeface="Calibri" panose="020F0502020204030204" pitchFamily="34" charset="0"/>
                <a:cs typeface="Calibri" panose="020F0502020204030204" pitchFamily="34" charset="0"/>
              </a:rPr>
              <a:t>First, I had </a:t>
            </a:r>
            <a:r>
              <a:rPr lang="en-US" sz="2800" dirty="0" smtClean="0">
                <a:latin typeface="Calibri" panose="020F0502020204030204" pitchFamily="34" charset="0"/>
                <a:cs typeface="Calibri" panose="020F0502020204030204" pitchFamily="34" charset="0"/>
              </a:rPr>
              <a:t>_____</a:t>
            </a:r>
          </a:p>
          <a:p>
            <a:pPr marL="0" indent="0">
              <a:buNone/>
            </a:pPr>
            <a:r>
              <a:rPr lang="en-US" sz="2800" dirty="0" smtClean="0">
                <a:latin typeface="Calibri" panose="020F0502020204030204" pitchFamily="34" charset="0"/>
                <a:cs typeface="Calibri" panose="020F0502020204030204" pitchFamily="34" charset="0"/>
              </a:rPr>
              <a:t>Then </a:t>
            </a:r>
            <a:r>
              <a:rPr lang="en-US" sz="2800" dirty="0">
                <a:latin typeface="Calibri" panose="020F0502020204030204" pitchFamily="34" charset="0"/>
                <a:cs typeface="Calibri" panose="020F0502020204030204" pitchFamily="34" charset="0"/>
              </a:rPr>
              <a:t>I counted on </a:t>
            </a:r>
            <a:r>
              <a:rPr lang="en-US" sz="2800" dirty="0" smtClean="0">
                <a:latin typeface="Calibri" panose="020F0502020204030204" pitchFamily="34" charset="0"/>
                <a:cs typeface="Calibri" panose="020F0502020204030204" pitchFamily="34" charset="0"/>
              </a:rPr>
              <a:t>______</a:t>
            </a:r>
          </a:p>
          <a:p>
            <a:pPr marL="0" indent="0">
              <a:buNone/>
            </a:pPr>
            <a:r>
              <a:rPr lang="en-US" sz="2800" dirty="0" smtClean="0">
                <a:latin typeface="Calibri" panose="020F0502020204030204" pitchFamily="34" charset="0"/>
                <a:cs typeface="Calibri" panose="020F0502020204030204" pitchFamily="34" charset="0"/>
              </a:rPr>
              <a:t>Now </a:t>
            </a:r>
            <a:r>
              <a:rPr lang="en-US" sz="2800" dirty="0">
                <a:latin typeface="Calibri" panose="020F0502020204030204" pitchFamily="34" charset="0"/>
                <a:cs typeface="Calibri" panose="020F0502020204030204" pitchFamily="34" charset="0"/>
              </a:rPr>
              <a:t>I have </a:t>
            </a:r>
            <a:r>
              <a:rPr lang="en-US" sz="2800" dirty="0" smtClean="0">
                <a:latin typeface="Calibri" panose="020F0502020204030204" pitchFamily="34" charset="0"/>
                <a:cs typeface="Calibri" panose="020F0502020204030204" pitchFamily="34" charset="0"/>
              </a:rPr>
              <a:t>_________ .  </a:t>
            </a:r>
          </a:p>
          <a:p>
            <a:pPr marL="0" indent="0">
              <a:buNone/>
            </a:pPr>
            <a:r>
              <a:rPr lang="en-US" sz="2800" dirty="0" smtClean="0">
                <a:latin typeface="Calibri" panose="020F0502020204030204" pitchFamily="34" charset="0"/>
                <a:cs typeface="Calibri" panose="020F0502020204030204" pitchFamily="34" charset="0"/>
              </a:rPr>
              <a:t>To </a:t>
            </a:r>
            <a:r>
              <a:rPr lang="en-US" sz="2800" dirty="0">
                <a:latin typeface="Calibri" panose="020F0502020204030204" pitchFamily="34" charset="0"/>
                <a:cs typeface="Calibri" panose="020F0502020204030204" pitchFamily="34" charset="0"/>
              </a:rPr>
              <a:t>work out </a:t>
            </a:r>
            <a:r>
              <a:rPr lang="en-US" sz="2800" dirty="0" smtClean="0">
                <a:latin typeface="Calibri" panose="020F0502020204030204" pitchFamily="34" charset="0"/>
                <a:cs typeface="Calibri" panose="020F0502020204030204" pitchFamily="34" charset="0"/>
              </a:rPr>
              <a:t>_____   + _____, </a:t>
            </a:r>
            <a:r>
              <a:rPr lang="en-US" sz="2800" dirty="0">
                <a:latin typeface="Calibri" panose="020F0502020204030204" pitchFamily="34" charset="0"/>
                <a:cs typeface="Calibri" panose="020F0502020204030204" pitchFamily="34" charset="0"/>
              </a:rPr>
              <a:t>I will count on from </a:t>
            </a:r>
            <a:r>
              <a:rPr lang="en-US" sz="2800" dirty="0" smtClean="0">
                <a:latin typeface="Calibri" panose="020F0502020204030204" pitchFamily="34" charset="0"/>
                <a:cs typeface="Calibri" panose="020F0502020204030204" pitchFamily="34" charset="0"/>
              </a:rPr>
              <a:t>_____</a:t>
            </a:r>
            <a:endParaRPr lang="en-GB"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782893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High expectations for all</a:t>
            </a:r>
            <a:endParaRPr lang="en-GB" dirty="0"/>
          </a:p>
        </p:txBody>
      </p:sp>
      <p:sp>
        <p:nvSpPr>
          <p:cNvPr id="3" name="Content Placeholder 2"/>
          <p:cNvSpPr>
            <a:spLocks noGrp="1"/>
          </p:cNvSpPr>
          <p:nvPr>
            <p:ph idx="1"/>
          </p:nvPr>
        </p:nvSpPr>
        <p:spPr/>
        <p:txBody>
          <a:bodyPr>
            <a:normAutofit/>
          </a:bodyPr>
          <a:lstStyle/>
          <a:p>
            <a:pPr marL="0" indent="0">
              <a:buNone/>
            </a:pPr>
            <a:r>
              <a:rPr lang="en-GB" sz="2400" dirty="0" smtClean="0">
                <a:latin typeface="Calibri" panose="020F0502020204030204" pitchFamily="34" charset="0"/>
                <a:cs typeface="Calibri" panose="020F0502020204030204" pitchFamily="34" charset="0"/>
              </a:rPr>
              <a:t>We expect children to:</a:t>
            </a:r>
          </a:p>
          <a:p>
            <a:r>
              <a:rPr lang="en-GB" sz="2400" dirty="0" smtClean="0">
                <a:latin typeface="Calibri" panose="020F0502020204030204" pitchFamily="34" charset="0"/>
                <a:cs typeface="Calibri" panose="020F0502020204030204" pitchFamily="34" charset="0"/>
              </a:rPr>
              <a:t>Present their work well.</a:t>
            </a:r>
          </a:p>
          <a:p>
            <a:r>
              <a:rPr lang="en-GB" sz="2400" dirty="0" smtClean="0">
                <a:latin typeface="Calibri" panose="020F0502020204030204" pitchFamily="34" charset="0"/>
                <a:cs typeface="Calibri" panose="020F0502020204030204" pitchFamily="34" charset="0"/>
              </a:rPr>
              <a:t>Show their calculations and working out.</a:t>
            </a:r>
          </a:p>
          <a:p>
            <a:r>
              <a:rPr lang="en-GB" sz="2400" dirty="0">
                <a:latin typeface="Calibri" panose="020F0502020204030204" pitchFamily="34" charset="0"/>
                <a:cs typeface="Calibri" panose="020F0502020204030204" pitchFamily="34" charset="0"/>
              </a:rPr>
              <a:t>L</a:t>
            </a:r>
            <a:r>
              <a:rPr lang="en-GB" sz="2400" dirty="0" smtClean="0">
                <a:latin typeface="Calibri" panose="020F0502020204030204" pitchFamily="34" charset="0"/>
                <a:cs typeface="Calibri" panose="020F0502020204030204" pitchFamily="34" charset="0"/>
              </a:rPr>
              <a:t>isten and to play an active role in their learning.</a:t>
            </a:r>
          </a:p>
          <a:p>
            <a:r>
              <a:rPr lang="en-GB" sz="2400" dirty="0" smtClean="0">
                <a:latin typeface="Calibri" panose="020F0502020204030204" pitchFamily="34" charset="0"/>
                <a:cs typeface="Calibri" panose="020F0502020204030204" pitchFamily="34" charset="0"/>
              </a:rPr>
              <a:t>Explain their reasoning and demonstrate how they know an answer.</a:t>
            </a:r>
          </a:p>
          <a:p>
            <a:r>
              <a:rPr lang="en-GB" sz="2400" dirty="0" smtClean="0">
                <a:latin typeface="Calibri" panose="020F0502020204030204" pitchFamily="34" charset="0"/>
                <a:cs typeface="Calibri" panose="020F0502020204030204" pitchFamily="34" charset="0"/>
              </a:rPr>
              <a:t>Practise skills learned outside of lessons – </a:t>
            </a:r>
            <a:r>
              <a:rPr lang="en-GB" sz="2400" dirty="0" smtClean="0">
                <a:latin typeface="Calibri" panose="020F0502020204030204" pitchFamily="34" charset="0"/>
                <a:cs typeface="Calibri" panose="020F0502020204030204" pitchFamily="34" charset="0"/>
              </a:rPr>
              <a:t>chanting times tables, using </a:t>
            </a:r>
            <a:r>
              <a:rPr lang="en-GB" sz="2400" dirty="0" err="1" smtClean="0">
                <a:latin typeface="Calibri" panose="020F0502020204030204" pitchFamily="34" charset="0"/>
                <a:cs typeface="Calibri" panose="020F0502020204030204" pitchFamily="34" charset="0"/>
              </a:rPr>
              <a:t>TTRockstars</a:t>
            </a:r>
            <a:r>
              <a:rPr lang="en-GB" sz="2400" dirty="0" smtClean="0">
                <a:latin typeface="Calibri" panose="020F0502020204030204" pitchFamily="34" charset="0"/>
                <a:cs typeface="Calibri" panose="020F0502020204030204" pitchFamily="34" charset="0"/>
              </a:rPr>
              <a:t> or other online resources.</a:t>
            </a:r>
          </a:p>
          <a:p>
            <a:endParaRPr lang="en-GB" dirty="0" smtClean="0"/>
          </a:p>
          <a:p>
            <a:endParaRPr lang="en-GB" dirty="0"/>
          </a:p>
        </p:txBody>
      </p:sp>
    </p:spTree>
    <p:extLst>
      <p:ext uri="{BB962C8B-B14F-4D97-AF65-F5344CB8AC3E}">
        <p14:creationId xmlns:p14="http://schemas.microsoft.com/office/powerpoint/2010/main" val="28355533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Classrooms</a:t>
            </a:r>
            <a:endParaRPr lang="en-GB" dirty="0"/>
          </a:p>
        </p:txBody>
      </p:sp>
      <p:sp>
        <p:nvSpPr>
          <p:cNvPr id="3" name="Content Placeholder 2"/>
          <p:cNvSpPr>
            <a:spLocks noGrp="1"/>
          </p:cNvSpPr>
          <p:nvPr>
            <p:ph idx="1"/>
          </p:nvPr>
        </p:nvSpPr>
        <p:spPr/>
        <p:txBody>
          <a:bodyPr>
            <a:normAutofit/>
          </a:bodyPr>
          <a:lstStyle/>
          <a:p>
            <a:pPr marL="0" indent="0">
              <a:buNone/>
            </a:pPr>
            <a:r>
              <a:rPr lang="en-GB" sz="2800" dirty="0" smtClean="0">
                <a:latin typeface="Calibri" panose="020F0502020204030204" pitchFamily="34" charset="0"/>
                <a:cs typeface="Calibri" panose="020F0502020204030204" pitchFamily="34" charset="0"/>
              </a:rPr>
              <a:t>Ask the children about their maths.</a:t>
            </a:r>
          </a:p>
          <a:p>
            <a:r>
              <a:rPr lang="en-GB" sz="2800" dirty="0" smtClean="0">
                <a:latin typeface="Calibri" panose="020F0502020204030204" pitchFamily="34" charset="0"/>
                <a:cs typeface="Calibri" panose="020F0502020204030204" pitchFamily="34" charset="0"/>
              </a:rPr>
              <a:t>Do they like maths?</a:t>
            </a:r>
          </a:p>
          <a:p>
            <a:r>
              <a:rPr lang="en-GB" sz="2800" dirty="0" smtClean="0">
                <a:latin typeface="Calibri" panose="020F0502020204030204" pitchFamily="34" charset="0"/>
                <a:cs typeface="Calibri" panose="020F0502020204030204" pitchFamily="34" charset="0"/>
              </a:rPr>
              <a:t>What are they learning or practising today?</a:t>
            </a:r>
          </a:p>
          <a:p>
            <a:r>
              <a:rPr lang="en-GB" sz="2800" dirty="0" smtClean="0">
                <a:latin typeface="Calibri" panose="020F0502020204030204" pitchFamily="34" charset="0"/>
                <a:cs typeface="Calibri" panose="020F0502020204030204" pitchFamily="34" charset="0"/>
              </a:rPr>
              <a:t>Ask them to explain a method of working something out.</a:t>
            </a:r>
            <a:endParaRPr lang="en-GB"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6681161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
  <TotalTime>870</TotalTime>
  <Words>671</Words>
  <Application>Microsoft Office PowerPoint</Application>
  <PresentationFormat>Widescreen</PresentationFormat>
  <Paragraphs>95</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Trebuchet MS</vt:lpstr>
      <vt:lpstr>Wingdings 3</vt:lpstr>
      <vt:lpstr>Facet</vt:lpstr>
      <vt:lpstr>Maths at Christopher Reeves Primary</vt:lpstr>
      <vt:lpstr>Welcome to our maths morning</vt:lpstr>
      <vt:lpstr>Our Curriculum</vt:lpstr>
      <vt:lpstr>So how do we do that?</vt:lpstr>
      <vt:lpstr>What is mastery? What does it means to ‘master’ something?</vt:lpstr>
      <vt:lpstr>“I’ve never been any good at maths.” “I’m rubbish at maths.” </vt:lpstr>
      <vt:lpstr>Numbersense and learning number facts</vt:lpstr>
      <vt:lpstr>What does maths teaching look like at Christopher Reeves?</vt:lpstr>
      <vt:lpstr>What resources do we use to support  learning?</vt:lpstr>
      <vt:lpstr>PowerPoint Presentation</vt:lpstr>
      <vt:lpstr>Models that support understanding</vt:lpstr>
      <vt:lpstr>Bar models can help children to understand a word problem</vt:lpstr>
      <vt:lpstr>Bar models to help solve problems</vt:lpstr>
      <vt:lpstr>PowerPoint Presentation</vt:lpstr>
      <vt:lpstr>PowerPoint Presentation</vt:lpstr>
      <vt:lpstr>Problem Solving </vt:lpstr>
      <vt:lpstr>Solving problems</vt:lpstr>
      <vt:lpstr>Vocabulary and stem sentences</vt:lpstr>
      <vt:lpstr>High expectations for all</vt:lpstr>
      <vt:lpstr>Classrooms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Maths at Christopher Reeves Primary</dc:title>
  <dc:creator>N Clark</dc:creator>
  <cp:lastModifiedBy>N Clark</cp:lastModifiedBy>
  <cp:revision>35</cp:revision>
  <dcterms:created xsi:type="dcterms:W3CDTF">2023-01-22T12:55:50Z</dcterms:created>
  <dcterms:modified xsi:type="dcterms:W3CDTF">2023-01-24T23:39:07Z</dcterms:modified>
</cp:coreProperties>
</file>