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0"/>
  </p:notesMasterIdLst>
  <p:sldIdLst>
    <p:sldId id="256" r:id="rId2"/>
    <p:sldId id="291" r:id="rId3"/>
    <p:sldId id="293" r:id="rId4"/>
    <p:sldId id="258" r:id="rId5"/>
    <p:sldId id="259" r:id="rId6"/>
    <p:sldId id="260" r:id="rId7"/>
    <p:sldId id="294" r:id="rId8"/>
    <p:sldId id="261" r:id="rId9"/>
    <p:sldId id="295" r:id="rId10"/>
    <p:sldId id="296" r:id="rId11"/>
    <p:sldId id="297" r:id="rId12"/>
    <p:sldId id="263" r:id="rId13"/>
    <p:sldId id="265" r:id="rId14"/>
    <p:sldId id="266" r:id="rId15"/>
    <p:sldId id="267" r:id="rId16"/>
    <p:sldId id="268" r:id="rId17"/>
    <p:sldId id="298" r:id="rId18"/>
    <p:sldId id="269" r:id="rId19"/>
    <p:sldId id="300" r:id="rId20"/>
    <p:sldId id="270" r:id="rId21"/>
    <p:sldId id="303" r:id="rId22"/>
    <p:sldId id="304" r:id="rId23"/>
    <p:sldId id="272" r:id="rId24"/>
    <p:sldId id="273" r:id="rId25"/>
    <p:sldId id="274" r:id="rId26"/>
    <p:sldId id="275" r:id="rId27"/>
    <p:sldId id="276" r:id="rId28"/>
    <p:sldId id="277" r:id="rId29"/>
    <p:sldId id="278" r:id="rId30"/>
    <p:sldId id="279" r:id="rId31"/>
    <p:sldId id="305" r:id="rId32"/>
    <p:sldId id="281" r:id="rId33"/>
    <p:sldId id="282" r:id="rId34"/>
    <p:sldId id="283" r:id="rId35"/>
    <p:sldId id="284" r:id="rId36"/>
    <p:sldId id="285" r:id="rId37"/>
    <p:sldId id="289" r:id="rId38"/>
    <p:sldId id="29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9900"/>
    <a:srgbClr val="FDF0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6207" autoAdjust="0"/>
  </p:normalViewPr>
  <p:slideViewPr>
    <p:cSldViewPr snapToGrid="0">
      <p:cViewPr>
        <p:scale>
          <a:sx n="44" d="100"/>
          <a:sy n="44" d="100"/>
        </p:scale>
        <p:origin x="-864" y="-51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442F54-FC0A-477A-B06B-336E0970463B}" type="datetimeFigureOut">
              <a:rPr lang="en-GB" smtClean="0"/>
              <a:pPr/>
              <a:t>30/01/2019</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FCE2E1-9779-49A4-B724-754562C22D4B}" type="slidenum">
              <a:rPr lang="en-GB" smtClean="0"/>
              <a:pPr/>
              <a:t>‹#›</a:t>
            </a:fld>
            <a:endParaRPr lang="en-GB"/>
          </a:p>
        </p:txBody>
      </p:sp>
    </p:spTree>
    <p:extLst>
      <p:ext uri="{BB962C8B-B14F-4D97-AF65-F5344CB8AC3E}">
        <p14:creationId xmlns:p14="http://schemas.microsoft.com/office/powerpoint/2010/main" val="385331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FCE2E1-9779-49A4-B724-754562C22D4B}" type="slidenum">
              <a:rPr lang="en-GB" smtClean="0"/>
              <a:pPr/>
              <a:t>2</a:t>
            </a:fld>
            <a:endParaRPr lang="en-GB"/>
          </a:p>
        </p:txBody>
      </p:sp>
    </p:spTree>
    <p:extLst>
      <p:ext uri="{BB962C8B-B14F-4D97-AF65-F5344CB8AC3E}">
        <p14:creationId xmlns:p14="http://schemas.microsoft.com/office/powerpoint/2010/main" val="39983010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https://www.ncetm.org.uk/public/files/24756940/NCETM+Calculation+Guidance+Oct+2015.pdf</a:t>
            </a:r>
          </a:p>
        </p:txBody>
      </p:sp>
      <p:sp>
        <p:nvSpPr>
          <p:cNvPr id="4" name="Slide Number Placeholder 3"/>
          <p:cNvSpPr>
            <a:spLocks noGrp="1"/>
          </p:cNvSpPr>
          <p:nvPr>
            <p:ph type="sldNum" sz="quarter" idx="10"/>
          </p:nvPr>
        </p:nvSpPr>
        <p:spPr/>
        <p:txBody>
          <a:bodyPr/>
          <a:lstStyle/>
          <a:p>
            <a:fld id="{82FCE2E1-9779-49A4-B724-754562C22D4B}" type="slidenum">
              <a:rPr lang="en-GB" smtClean="0"/>
              <a:pPr/>
              <a:t>3</a:t>
            </a:fld>
            <a:endParaRPr lang="en-GB"/>
          </a:p>
        </p:txBody>
      </p:sp>
    </p:spTree>
    <p:extLst>
      <p:ext uri="{BB962C8B-B14F-4D97-AF65-F5344CB8AC3E}">
        <p14:creationId xmlns:p14="http://schemas.microsoft.com/office/powerpoint/2010/main" val="24265431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FCE2E1-9779-49A4-B724-754562C22D4B}" type="slidenum">
              <a:rPr lang="en-GB" smtClean="0"/>
              <a:pPr/>
              <a:t>21</a:t>
            </a:fld>
            <a:endParaRPr lang="en-GB"/>
          </a:p>
        </p:txBody>
      </p:sp>
    </p:spTree>
    <p:extLst>
      <p:ext uri="{BB962C8B-B14F-4D97-AF65-F5344CB8AC3E}">
        <p14:creationId xmlns:p14="http://schemas.microsoft.com/office/powerpoint/2010/main" val="21679116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82FCE2E1-9779-49A4-B724-754562C22D4B}" type="slidenum">
              <a:rPr lang="en-GB" smtClean="0"/>
              <a:pPr/>
              <a:t>29</a:t>
            </a:fld>
            <a:endParaRPr lang="en-GB"/>
          </a:p>
        </p:txBody>
      </p:sp>
    </p:spTree>
    <p:extLst>
      <p:ext uri="{BB962C8B-B14F-4D97-AF65-F5344CB8AC3E}">
        <p14:creationId xmlns:p14="http://schemas.microsoft.com/office/powerpoint/2010/main" val="121165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a:t>https://www.youtube.com/watch?v=8IXAqXGDMXw</a:t>
            </a:r>
          </a:p>
        </p:txBody>
      </p:sp>
      <p:sp>
        <p:nvSpPr>
          <p:cNvPr id="4" name="Slide Number Placeholder 3"/>
          <p:cNvSpPr>
            <a:spLocks noGrp="1"/>
          </p:cNvSpPr>
          <p:nvPr>
            <p:ph type="sldNum" sz="quarter" idx="10"/>
          </p:nvPr>
        </p:nvSpPr>
        <p:spPr/>
        <p:txBody>
          <a:bodyPr/>
          <a:lstStyle/>
          <a:p>
            <a:fld id="{82FCE2E1-9779-49A4-B724-754562C22D4B}" type="slidenum">
              <a:rPr lang="en-GB" smtClean="0"/>
              <a:pPr/>
              <a:t>36</a:t>
            </a:fld>
            <a:endParaRPr lang="en-GB"/>
          </a:p>
        </p:txBody>
      </p:sp>
    </p:spTree>
    <p:extLst>
      <p:ext uri="{BB962C8B-B14F-4D97-AF65-F5344CB8AC3E}">
        <p14:creationId xmlns:p14="http://schemas.microsoft.com/office/powerpoint/2010/main" val="154078080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872C7D3-DFE4-46DF-8ABF-9E40EE9022F0}" type="slidenum">
              <a:rPr lang="en-GB" smtClean="0"/>
              <a:pPr/>
              <a:t>‹#›</a:t>
            </a:fld>
            <a:endParaRPr lang="en-GB"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668000" y="213043"/>
            <a:ext cx="1358393" cy="1358392"/>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65610" y="23813"/>
            <a:ext cx="1722121" cy="2219623"/>
          </a:xfrm>
          <a:prstGeom prst="rect">
            <a:avLst/>
          </a:prstGeom>
        </p:spPr>
      </p:pic>
    </p:spTree>
    <p:extLst>
      <p:ext uri="{BB962C8B-B14F-4D97-AF65-F5344CB8AC3E}">
        <p14:creationId xmlns:p14="http://schemas.microsoft.com/office/powerpoint/2010/main" val="3746954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872C7D3-DFE4-46DF-8ABF-9E40EE9022F0}" type="slidenum">
              <a:rPr lang="en-GB" smtClean="0"/>
              <a:pPr/>
              <a:t>‹#›</a:t>
            </a:fld>
            <a:endParaRPr lang="en-GB"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757408" y="5566283"/>
            <a:ext cx="1053593" cy="1053592"/>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5518" y="148208"/>
            <a:ext cx="1365049" cy="1759397"/>
          </a:xfrm>
          <a:prstGeom prst="rect">
            <a:avLst/>
          </a:prstGeom>
        </p:spPr>
      </p:pic>
    </p:spTree>
    <p:extLst>
      <p:ext uri="{BB962C8B-B14F-4D97-AF65-F5344CB8AC3E}">
        <p14:creationId xmlns:p14="http://schemas.microsoft.com/office/powerpoint/2010/main" val="2853165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399274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2290288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509171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2409000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1109730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28728066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684252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1896361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BBCB8EB-E0F4-4A3B-8CDF-0C8C2A11D92D}" type="datetimeFigureOut">
              <a:rPr lang="en-GB" smtClean="0"/>
              <a:pPr/>
              <a:t>30/01/2019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38947968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BCB8EB-E0F4-4A3B-8CDF-0C8C2A11D92D}" type="datetimeFigureOut">
              <a:rPr lang="en-GB" smtClean="0"/>
              <a:pPr/>
              <a:t>30/01/2019</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72C7D3-DFE4-46DF-8ABF-9E40EE9022F0}" type="slidenum">
              <a:rPr lang="en-GB" smtClean="0"/>
              <a:pPr/>
              <a:t>‹#›</a:t>
            </a:fld>
            <a:endParaRPr lang="en-GB" dirty="0"/>
          </a:p>
        </p:txBody>
      </p:sp>
    </p:spTree>
    <p:extLst>
      <p:ext uri="{BB962C8B-B14F-4D97-AF65-F5344CB8AC3E}">
        <p14:creationId xmlns:p14="http://schemas.microsoft.com/office/powerpoint/2010/main" val="310566385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www.google.co.uk/url?sa=i&amp;rct=j&amp;q=place+value+dice&amp;source=images&amp;cd=&amp;cad=rja&amp;uact=8&amp;docid=x8nm7gmmd_leeM&amp;tbnid=q7bJIhvJos_akM:&amp;ved=0CAUQjRw&amp;url=http://www.educatorsoutlet.com/index.php?main_page=product_info&amp;products_id=6000&amp;ei=WqmeU__bKJKY0QX164CQDg&amp;bvm=bv.68911936,d.ZWU&amp;psig=AFQjCNElbJ7Y2gn7xxkYp7NP15AjzXOB8w&amp;ust=1402993336569933" TargetMode="External"/><Relationship Id="rId3" Type="http://schemas.openxmlformats.org/officeDocument/2006/relationships/image" Target="../media/image44.png"/><Relationship Id="rId7" Type="http://schemas.openxmlformats.org/officeDocument/2006/relationships/image" Target="../media/image46.jpe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hyperlink" Target="http://www.google.co.uk/url?sa=i&amp;rct=j&amp;q=numicon&amp;source=images&amp;cd=&amp;cad=rja&amp;uact=8&amp;docid=ljEnZd4Rn8jxjM&amp;tbnid=rLxIfv2lLKA0xM:&amp;ved=0CAUQjRw&amp;url=http://www.eleanorpalmer.camden.sch.uk/home-learning/httpwww-numicon-comnumicon_fornumicon-for-use-at-home-aspx/&amp;ei=r6meU8fDD6uX0QWm5oHoCA&amp;bvm=bv.68911936,d.d2k&amp;psig=AFQjCNHaswmtXWWbl0H31fj3o09MGOR5GA&amp;ust=1402993438468322" TargetMode="External"/><Relationship Id="rId5" Type="http://schemas.openxmlformats.org/officeDocument/2006/relationships/image" Target="../media/image45.png"/><Relationship Id="rId10" Type="http://schemas.openxmlformats.org/officeDocument/2006/relationships/image" Target="../media/image9.png"/><Relationship Id="rId4" Type="http://schemas.openxmlformats.org/officeDocument/2006/relationships/image" Target="../media/image11.png"/><Relationship Id="rId9" Type="http://schemas.openxmlformats.org/officeDocument/2006/relationships/image" Target="../media/image47.jpeg"/></Relationships>
</file>

<file path=ppt/slides/_rels/slide15.xml.rels><?xml version="1.0" encoding="UTF-8" standalone="yes"?>
<Relationships xmlns="http://schemas.openxmlformats.org/package/2006/relationships"><Relationship Id="rId3" Type="http://schemas.openxmlformats.org/officeDocument/2006/relationships/image" Target="../media/image48.png"/><Relationship Id="rId7" Type="http://schemas.openxmlformats.org/officeDocument/2006/relationships/image" Target="../media/image52.wmf"/><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51.wmf"/><Relationship Id="rId5" Type="http://schemas.openxmlformats.org/officeDocument/2006/relationships/image" Target="../media/image50.wmf"/><Relationship Id="rId4" Type="http://schemas.openxmlformats.org/officeDocument/2006/relationships/image" Target="../media/image49.png"/></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image" Target="../media/image51.wmf"/><Relationship Id="rId5" Type="http://schemas.openxmlformats.org/officeDocument/2006/relationships/image" Target="../media/image21.png"/><Relationship Id="rId4" Type="http://schemas.openxmlformats.org/officeDocument/2006/relationships/image" Target="../media/image55.png"/></Relationships>
</file>

<file path=ppt/slides/_rels/slide1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9.pn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2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22.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69.png"/><Relationship Id="rId2" Type="http://schemas.openxmlformats.org/officeDocument/2006/relationships/image" Target="../media/image70.pn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73.png"/><Relationship Id="rId4" Type="http://schemas.openxmlformats.org/officeDocument/2006/relationships/image" Target="../media/image72.png"/></Relationships>
</file>

<file path=ppt/slides/_rels/slide23.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 Id="rId4" Type="http://schemas.openxmlformats.org/officeDocument/2006/relationships/image" Target="../media/image76.png"/></Relationships>
</file>

<file path=ppt/slides/_rels/slide24.xml.rels><?xml version="1.0" encoding="UTF-8" standalone="yes"?>
<Relationships xmlns="http://schemas.openxmlformats.org/package/2006/relationships"><Relationship Id="rId3" Type="http://schemas.openxmlformats.org/officeDocument/2006/relationships/hyperlink" Target="http://www.google.co.uk/url?sa=i&amp;rct=j&amp;q=arrays+for+multiplication&amp;source=images&amp;cd=&amp;cad=rja&amp;docid=30qbJClFBhxqNM&amp;tbnid=V1XCiyTuMXuBSM:&amp;ved=0CAUQjRw&amp;url=http://clark.mysdhc.org/teacher/0851pease/3rd%20Grade%20AGP&amp;ei=s-mNUv20FYPQhAfczYA4&amp;bvm=bv.56988011,d.ZGU&amp;psig=AFQjCNFT5ZRN6-iNr5VbtvdL3rQgOvQQyg&amp;ust=1385118458192402" TargetMode="External"/><Relationship Id="rId7" Type="http://schemas.openxmlformats.org/officeDocument/2006/relationships/image" Target="../media/image9.png"/><Relationship Id="rId2" Type="http://schemas.openxmlformats.org/officeDocument/2006/relationships/image" Target="../media/image77.png"/><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png"/><Relationship Id="rId4" Type="http://schemas.openxmlformats.org/officeDocument/2006/relationships/image" Target="../media/image78.jpeg"/></Relationships>
</file>

<file path=ppt/slides/_rels/slide25.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image" Target="../media/image80.png"/><Relationship Id="rId1" Type="http://schemas.openxmlformats.org/officeDocument/2006/relationships/slideLayout" Target="../slideLayouts/slideLayout2.xml"/><Relationship Id="rId6" Type="http://schemas.openxmlformats.org/officeDocument/2006/relationships/image" Target="../media/image84.png"/><Relationship Id="rId11" Type="http://schemas.openxmlformats.org/officeDocument/2006/relationships/image" Target="../media/image89.png"/><Relationship Id="rId5" Type="http://schemas.openxmlformats.org/officeDocument/2006/relationships/image" Target="../media/image83.png"/><Relationship Id="rId10" Type="http://schemas.openxmlformats.org/officeDocument/2006/relationships/image" Target="../media/image88.png"/><Relationship Id="rId4" Type="http://schemas.openxmlformats.org/officeDocument/2006/relationships/image" Target="../media/image82.png"/><Relationship Id="rId9" Type="http://schemas.openxmlformats.org/officeDocument/2006/relationships/image" Target="../media/image87.png"/></Relationships>
</file>

<file path=ppt/slides/_rels/slide26.xml.rels><?xml version="1.0" encoding="UTF-8" standalone="yes"?>
<Relationships xmlns="http://schemas.openxmlformats.org/package/2006/relationships"><Relationship Id="rId8" Type="http://schemas.openxmlformats.org/officeDocument/2006/relationships/image" Target="../media/image93.jpeg"/><Relationship Id="rId3" Type="http://schemas.openxmlformats.org/officeDocument/2006/relationships/image" Target="../media/image80.png"/><Relationship Id="rId7" Type="http://schemas.openxmlformats.org/officeDocument/2006/relationships/hyperlink" Target="http://www.google.co.uk/url?sa=i&amp;source=images&amp;cd=&amp;cad=rja&amp;docid=RphmA2ikj1vGZM&amp;tbnid=T8SslP7nueulXM:&amp;ved=0CAgQjRwwAA&amp;url=http://www.mathsisfun.com/definitions/multiplication.html&amp;ei=4fiNUqGCAq-N7Ab6oICIBQ&amp;psig=AFQjCNEqCAMWcdqK3IkO6Z-jBus8MKgJjw&amp;ust=1385122401084167" TargetMode="External"/><Relationship Id="rId2" Type="http://schemas.openxmlformats.org/officeDocument/2006/relationships/image" Target="../media/image85.png"/><Relationship Id="rId1" Type="http://schemas.openxmlformats.org/officeDocument/2006/relationships/slideLayout" Target="../slideLayouts/slideLayout2.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wmf"/></Relationships>
</file>

<file path=ppt/slides/_rels/slide27.xml.rels><?xml version="1.0" encoding="UTF-8" standalone="yes"?>
<Relationships xmlns="http://schemas.openxmlformats.org/package/2006/relationships"><Relationship Id="rId3" Type="http://schemas.openxmlformats.org/officeDocument/2006/relationships/image" Target="../media/image93.jpeg"/><Relationship Id="rId7" Type="http://schemas.openxmlformats.org/officeDocument/2006/relationships/image" Target="../media/image96.png"/><Relationship Id="rId2" Type="http://schemas.openxmlformats.org/officeDocument/2006/relationships/hyperlink" Target="http://www.google.co.uk/url?sa=i&amp;source=images&amp;cd=&amp;cad=rja&amp;docid=RphmA2ikj1vGZM&amp;tbnid=T8SslP7nueulXM:&amp;ved=0CAgQjRwwAA&amp;url=http://www.mathsisfun.com/definitions/multiplication.html&amp;ei=4fiNUqGCAq-N7Ab6oICIBQ&amp;psig=AFQjCNEqCAMWcdqK3IkO6Z-jBus8MKgJjw&amp;ust=1385122401084167" TargetMode="External"/><Relationship Id="rId1" Type="http://schemas.openxmlformats.org/officeDocument/2006/relationships/slideLayout" Target="../slideLayouts/slideLayout2.xml"/><Relationship Id="rId6" Type="http://schemas.openxmlformats.org/officeDocument/2006/relationships/image" Target="../media/image95.png"/><Relationship Id="rId5" Type="http://schemas.openxmlformats.org/officeDocument/2006/relationships/image" Target="../media/image91.png"/><Relationship Id="rId4" Type="http://schemas.openxmlformats.org/officeDocument/2006/relationships/image" Target="../media/image94.png"/></Relationships>
</file>

<file path=ppt/slides/_rels/slide28.xml.rels><?xml version="1.0" encoding="UTF-8" standalone="yes"?>
<Relationships xmlns="http://schemas.openxmlformats.org/package/2006/relationships"><Relationship Id="rId8" Type="http://schemas.openxmlformats.org/officeDocument/2006/relationships/image" Target="../media/image102.png"/><Relationship Id="rId3" Type="http://schemas.openxmlformats.org/officeDocument/2006/relationships/image" Target="../media/image98.png"/><Relationship Id="rId7" Type="http://schemas.openxmlformats.org/officeDocument/2006/relationships/image" Target="../media/image101.jpeg"/><Relationship Id="rId2" Type="http://schemas.openxmlformats.org/officeDocument/2006/relationships/image" Target="../media/image97.png"/><Relationship Id="rId1" Type="http://schemas.openxmlformats.org/officeDocument/2006/relationships/slideLayout" Target="../slideLayouts/slideLayout2.xml"/><Relationship Id="rId6" Type="http://schemas.openxmlformats.org/officeDocument/2006/relationships/hyperlink" Target="http://www.google.co.uk/url?sa=i&amp;rct=j&amp;q=piece+of+ribbon&amp;source=images&amp;cd=&amp;cad=rja&amp;uact=8&amp;docid=mjVwD7PZchIq8M&amp;tbnid=JxiAwrbJ8LDgoM:&amp;ved=0CAUQjRw&amp;url=http://www.theribbonretreat.com/blog/turkey-ribbon-sculpture-tutorial.html&amp;ei=9Va1U4PfJcXz0gXlpIGIBg&amp;bvm=bv.70138588,d.d2k&amp;psig=AFQjCNG-GKj9dugA1I3x5ZTRHdBUIFBsKQ&amp;ust=1404479491736936" TargetMode="External"/><Relationship Id="rId5" Type="http://schemas.openxmlformats.org/officeDocument/2006/relationships/image" Target="../media/image100.png"/><Relationship Id="rId4" Type="http://schemas.openxmlformats.org/officeDocument/2006/relationships/image" Target="../media/image99.png"/></Relationships>
</file>

<file path=ppt/slides/_rels/slide29.xml.rels><?xml version="1.0" encoding="UTF-8" standalone="yes"?>
<Relationships xmlns="http://schemas.openxmlformats.org/package/2006/relationships"><Relationship Id="rId3" Type="http://schemas.openxmlformats.org/officeDocument/2006/relationships/image" Target="../media/image103.gif"/><Relationship Id="rId7" Type="http://schemas.openxmlformats.org/officeDocument/2006/relationships/image" Target="../media/image10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5.jpeg"/><Relationship Id="rId5" Type="http://schemas.openxmlformats.org/officeDocument/2006/relationships/image" Target="../media/image104.png"/><Relationship Id="rId4" Type="http://schemas.openxmlformats.org/officeDocument/2006/relationships/image" Target="../media/image71.png"/></Relationships>
</file>

<file path=ppt/slides/_rels/slide3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 Id="rId6" Type="http://schemas.openxmlformats.org/officeDocument/2006/relationships/image" Target="../media/image111.png"/><Relationship Id="rId5" Type="http://schemas.openxmlformats.org/officeDocument/2006/relationships/image" Target="../media/image110.jpeg"/><Relationship Id="rId4" Type="http://schemas.openxmlformats.org/officeDocument/2006/relationships/image" Target="../media/image109.jpeg"/></Relationships>
</file>

<file path=ppt/slides/_rels/slide3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 Id="rId4" Type="http://schemas.openxmlformats.org/officeDocument/2006/relationships/image" Target="../media/image112.png"/></Relationships>
</file>

<file path=ppt/slides/_rels/slide32.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2.xml"/><Relationship Id="rId6" Type="http://schemas.openxmlformats.org/officeDocument/2006/relationships/image" Target="../media/image93.jpeg"/><Relationship Id="rId5" Type="http://schemas.openxmlformats.org/officeDocument/2006/relationships/hyperlink" Target="http://www.google.co.uk/url?sa=i&amp;source=images&amp;cd=&amp;cad=rja&amp;docid=RphmA2ikj1vGZM&amp;tbnid=T8SslP7nueulXM:&amp;ved=0CAgQjRwwAA&amp;url=http://www.mathsisfun.com/definitions/multiplication.html&amp;ei=4fiNUqGCAq-N7Ab6oICIBQ&amp;psig=AFQjCNEqCAMWcdqK3IkO6Z-jBus8MKgJjw&amp;ust=1385122401084167" TargetMode="External"/><Relationship Id="rId4" Type="http://schemas.openxmlformats.org/officeDocument/2006/relationships/image" Target="../media/image115.png"/></Relationships>
</file>

<file path=ppt/slides/_rels/slide33.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2.xml"/><Relationship Id="rId4" Type="http://schemas.openxmlformats.org/officeDocument/2006/relationships/image" Target="../media/image118.jpeg"/></Relationships>
</file>

<file path=ppt/slides/_rels/slide34.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2.xml"/><Relationship Id="rId4" Type="http://schemas.openxmlformats.org/officeDocument/2006/relationships/image" Target="../media/image121.png"/></Relationships>
</file>

<file path=ppt/slides/_rels/slide35.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22.png"/><Relationship Id="rId1" Type="http://schemas.openxmlformats.org/officeDocument/2006/relationships/slideLayout" Target="../slideLayouts/slideLayout2.xml"/><Relationship Id="rId6" Type="http://schemas.openxmlformats.org/officeDocument/2006/relationships/image" Target="../media/image124.png"/><Relationship Id="rId5" Type="http://schemas.openxmlformats.org/officeDocument/2006/relationships/image" Target="../media/image115.png"/><Relationship Id="rId4" Type="http://schemas.openxmlformats.org/officeDocument/2006/relationships/image" Target="../media/image123.png"/></Relationships>
</file>

<file path=ppt/slides/_rels/slide36.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28.png"/><Relationship Id="rId5" Type="http://schemas.openxmlformats.org/officeDocument/2006/relationships/image" Target="../media/image127.png"/><Relationship Id="rId4" Type="http://schemas.openxmlformats.org/officeDocument/2006/relationships/image" Target="../media/image126.png"/></Relationships>
</file>

<file path=ppt/slides/_rels/slide37.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29.png"/><Relationship Id="rId1" Type="http://schemas.openxmlformats.org/officeDocument/2006/relationships/slideLayout" Target="../slideLayouts/slideLayout2.xml"/><Relationship Id="rId4" Type="http://schemas.openxmlformats.org/officeDocument/2006/relationships/image" Target="../media/image132.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5" name="Title 4"/>
          <p:cNvSpPr>
            <a:spLocks noGrp="1"/>
          </p:cNvSpPr>
          <p:nvPr>
            <p:ph type="ctrTitle"/>
          </p:nvPr>
        </p:nvSpPr>
        <p:spPr>
          <a:xfrm>
            <a:off x="1383079" y="989307"/>
            <a:ext cx="9144000" cy="2387600"/>
          </a:xfrm>
        </p:spPr>
        <p:txBody>
          <a:bodyPr>
            <a:normAutofit/>
          </a:bodyPr>
          <a:lstStyle/>
          <a:p>
            <a:r>
              <a:rPr lang="en-US" sz="4400" b="1" dirty="0" smtClean="0">
                <a:solidFill>
                  <a:srgbClr val="00B050"/>
                </a:solidFill>
              </a:rPr>
              <a:t>Christopher Reeves VA Primary School </a:t>
            </a:r>
            <a:r>
              <a:rPr lang="en-US" sz="4400" dirty="0" smtClean="0"/>
              <a:t>Mathematics </a:t>
            </a:r>
            <a:endParaRPr lang="en-US" sz="4400" dirty="0"/>
          </a:p>
          <a:p>
            <a:r>
              <a:rPr lang="en-US" sz="4400" dirty="0"/>
              <a:t>Calculation Policy</a:t>
            </a:r>
            <a:endParaRPr lang="en-GB" sz="4400" dirty="0"/>
          </a:p>
        </p:txBody>
      </p:sp>
      <p:pic>
        <p:nvPicPr>
          <p:cNvPr id="1026" name="Picture 2" descr="C:\Users\nclark\AppData\Local\Microsoft\Windows\Temporary Internet Files\Content.IE5\ELL80931\7615529-math-kids[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85137" y="3538837"/>
            <a:ext cx="3587262" cy="2448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14686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p:cNvSpPr>
            <a:spLocks noGrp="1"/>
          </p:cNvSpPr>
          <p:nvPr>
            <p:ph type="title"/>
          </p:nvPr>
        </p:nvSpPr>
        <p:spPr>
          <a:xfrm>
            <a:off x="1721223" y="225911"/>
            <a:ext cx="9079455" cy="1524000"/>
          </a:xfrm>
        </p:spPr>
        <p:txBody>
          <a:bodyPr>
            <a:noAutofit/>
          </a:bodyPr>
          <a:lstStyle/>
          <a:p>
            <a:pPr algn="ctr"/>
            <a:r>
              <a:rPr lang="en-GB" sz="5400" b="1" dirty="0">
                <a:solidFill>
                  <a:srgbClr val="002060"/>
                </a:solidFill>
              </a:rPr>
              <a:t>About </a:t>
            </a:r>
            <a:r>
              <a:rPr lang="en-GB" sz="5400" b="1" dirty="0" smtClean="0">
                <a:solidFill>
                  <a:srgbClr val="002060"/>
                </a:solidFill>
              </a:rPr>
              <a:t>Calculation </a:t>
            </a:r>
            <a:r>
              <a:rPr lang="en-GB" sz="5400" b="1" dirty="0">
                <a:solidFill>
                  <a:srgbClr val="002060"/>
                </a:solidFill>
              </a:rPr>
              <a:t>Policy </a:t>
            </a:r>
          </a:p>
        </p:txBody>
      </p:sp>
      <p:sp>
        <p:nvSpPr>
          <p:cNvPr id="5" name="Content Placeholder 2"/>
          <p:cNvSpPr>
            <a:spLocks noGrp="1"/>
          </p:cNvSpPr>
          <p:nvPr>
            <p:ph idx="1"/>
          </p:nvPr>
        </p:nvSpPr>
        <p:spPr>
          <a:xfrm>
            <a:off x="557780" y="1855077"/>
            <a:ext cx="10716234" cy="4190721"/>
          </a:xfrm>
        </p:spPr>
        <p:txBody>
          <a:bodyPr>
            <a:normAutofit fontScale="77500" lnSpcReduction="20000"/>
          </a:bodyPr>
          <a:lstStyle/>
          <a:p>
            <a:r>
              <a:rPr lang="en-GB" sz="2900" dirty="0">
                <a:solidFill>
                  <a:srgbClr val="002060"/>
                </a:solidFill>
              </a:rPr>
              <a:t>The following calculation policy has been devised to meet requirements of the National Curriculum 2014 for the teaching and learning of mathematics, and is also designed to give pupils a consistent and smooth progression of learning in calculations across the school.</a:t>
            </a:r>
            <a:endParaRPr lang="en-GB" sz="1800" dirty="0">
              <a:solidFill>
                <a:srgbClr val="002060"/>
              </a:solidFill>
              <a:latin typeface="Bradley Hand ITC"/>
            </a:endParaRPr>
          </a:p>
          <a:p>
            <a:r>
              <a:rPr lang="en-GB" sz="2900" dirty="0">
                <a:solidFill>
                  <a:srgbClr val="002060"/>
                </a:solidFill>
              </a:rPr>
              <a:t>Age stage expectations: </a:t>
            </a:r>
          </a:p>
          <a:p>
            <a:pPr>
              <a:buNone/>
            </a:pPr>
            <a:r>
              <a:rPr lang="en-GB" sz="2900" dirty="0">
                <a:solidFill>
                  <a:srgbClr val="002060"/>
                </a:solidFill>
              </a:rPr>
              <a:t>	The calculation policy is organised according to age stage expectations as set out in the National Curriculum 2014 and the method(s) shown for each year group should be modelled to the vast majority of pupils.  However, it is vital that pupils are taught according to the pathway that they are currently working at and are showing to have ‘mastered’ a pathway before moving on to the next one. Of course, pupils who are showing to be secure in a skill can be challenged to the next pathway as necessary.</a:t>
            </a:r>
          </a:p>
          <a:p>
            <a:r>
              <a:rPr lang="en-GB" sz="2900" dirty="0">
                <a:solidFill>
                  <a:srgbClr val="002060"/>
                </a:solidFill>
              </a:rPr>
              <a:t>Choosing a calculation method: </a:t>
            </a:r>
          </a:p>
          <a:p>
            <a:pPr>
              <a:buNone/>
            </a:pPr>
            <a:r>
              <a:rPr lang="en-GB" sz="2900" dirty="0">
                <a:solidFill>
                  <a:srgbClr val="002060"/>
                </a:solidFill>
              </a:rPr>
              <a:t>	Before pupils opt for a written method they should first consider these steps: </a:t>
            </a:r>
          </a:p>
          <a:p>
            <a:pPr>
              <a:buNone/>
            </a:pPr>
            <a:endParaRPr lang="en-GB" sz="2900" dirty="0"/>
          </a:p>
          <a:p>
            <a:pPr>
              <a:buNone/>
            </a:pPr>
            <a:endParaRPr lang="en-GB" sz="2900" dirty="0"/>
          </a:p>
          <a:p>
            <a:pPr>
              <a:buNone/>
            </a:pPr>
            <a:endParaRPr lang="en-GB" sz="2900" dirty="0"/>
          </a:p>
          <a:p>
            <a:pPr>
              <a:buFont typeface="Wingdings" pitchFamily="2" charset="2"/>
              <a:buChar char="Ø"/>
            </a:pPr>
            <a:endParaRPr lang="en-GB" sz="1800" b="1" dirty="0">
              <a:latin typeface="Bradley Hand ITC"/>
            </a:endParaRPr>
          </a:p>
        </p:txBody>
      </p:sp>
      <p:sp>
        <p:nvSpPr>
          <p:cNvPr id="21" name="TextBox 20"/>
          <p:cNvSpPr txBox="1"/>
          <p:nvPr/>
        </p:nvSpPr>
        <p:spPr>
          <a:xfrm>
            <a:off x="1075766" y="5529430"/>
            <a:ext cx="2216074" cy="1015663"/>
          </a:xfrm>
          <a:prstGeom prst="rect">
            <a:avLst/>
          </a:prstGeom>
          <a:noFill/>
        </p:spPr>
        <p:txBody>
          <a:bodyPr wrap="square" rtlCol="0">
            <a:spAutoFit/>
          </a:bodyPr>
          <a:lstStyle/>
          <a:p>
            <a:r>
              <a:rPr lang="en-GB" sz="2000" b="1" dirty="0">
                <a:solidFill>
                  <a:srgbClr val="0000FF"/>
                </a:solidFill>
                <a:latin typeface="Bradley Hand ITC" pitchFamily="66" charset="0"/>
              </a:rPr>
              <a:t>Can I do it in my head using a </a:t>
            </a:r>
          </a:p>
          <a:p>
            <a:r>
              <a:rPr lang="en-GB" sz="2000" b="1" dirty="0">
                <a:solidFill>
                  <a:srgbClr val="0000FF"/>
                </a:solidFill>
                <a:latin typeface="Bradley Hand ITC" pitchFamily="66" charset="0"/>
              </a:rPr>
              <a:t>mental strategy? </a:t>
            </a:r>
          </a:p>
        </p:txBody>
      </p:sp>
      <p:sp>
        <p:nvSpPr>
          <p:cNvPr id="22" name="TextBox 21"/>
          <p:cNvSpPr txBox="1"/>
          <p:nvPr/>
        </p:nvSpPr>
        <p:spPr>
          <a:xfrm>
            <a:off x="4154245" y="5552739"/>
            <a:ext cx="1999129" cy="1015663"/>
          </a:xfrm>
          <a:prstGeom prst="rect">
            <a:avLst/>
          </a:prstGeom>
          <a:noFill/>
        </p:spPr>
        <p:txBody>
          <a:bodyPr wrap="square" rtlCol="0">
            <a:spAutoFit/>
          </a:bodyPr>
          <a:lstStyle/>
          <a:p>
            <a:r>
              <a:rPr lang="en-GB" sz="2000" b="1" dirty="0">
                <a:solidFill>
                  <a:srgbClr val="00B050"/>
                </a:solidFill>
                <a:latin typeface="Bradley Hand ITC" pitchFamily="66" charset="0"/>
              </a:rPr>
              <a:t>Could I use some jottings to </a:t>
            </a:r>
          </a:p>
          <a:p>
            <a:r>
              <a:rPr lang="en-GB" sz="2000" b="1" dirty="0">
                <a:solidFill>
                  <a:srgbClr val="00B050"/>
                </a:solidFill>
                <a:latin typeface="Bradley Hand ITC" pitchFamily="66" charset="0"/>
              </a:rPr>
              <a:t>help me? </a:t>
            </a:r>
          </a:p>
        </p:txBody>
      </p:sp>
      <p:sp>
        <p:nvSpPr>
          <p:cNvPr id="23" name="TextBox 22"/>
          <p:cNvSpPr txBox="1"/>
          <p:nvPr/>
        </p:nvSpPr>
        <p:spPr>
          <a:xfrm>
            <a:off x="6888477" y="5436197"/>
            <a:ext cx="2535222" cy="1015663"/>
          </a:xfrm>
          <a:prstGeom prst="rect">
            <a:avLst/>
          </a:prstGeom>
          <a:noFill/>
        </p:spPr>
        <p:txBody>
          <a:bodyPr wrap="square" rtlCol="0">
            <a:spAutoFit/>
          </a:bodyPr>
          <a:lstStyle/>
          <a:p>
            <a:r>
              <a:rPr lang="en-GB" sz="2000" b="1" dirty="0">
                <a:solidFill>
                  <a:srgbClr val="FF9900"/>
                </a:solidFill>
                <a:latin typeface="Bradley Hand ITC" pitchFamily="66" charset="0"/>
              </a:rPr>
              <a:t>Should I use a formal  written method to </a:t>
            </a:r>
          </a:p>
          <a:p>
            <a:r>
              <a:rPr lang="en-GB" sz="2000" b="1" dirty="0">
                <a:solidFill>
                  <a:srgbClr val="FF9900"/>
                </a:solidFill>
                <a:latin typeface="Bradley Hand ITC" pitchFamily="66" charset="0"/>
              </a:rPr>
              <a:t>work it out? </a:t>
            </a:r>
          </a:p>
        </p:txBody>
      </p:sp>
      <p:cxnSp>
        <p:nvCxnSpPr>
          <p:cNvPr id="28" name="Straight Arrow Connector 27"/>
          <p:cNvCxnSpPr>
            <a:stCxn id="21" idx="3"/>
          </p:cNvCxnSpPr>
          <p:nvPr/>
        </p:nvCxnSpPr>
        <p:spPr>
          <a:xfrm flipV="1">
            <a:off x="3291840" y="6035040"/>
            <a:ext cx="785308" cy="222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22" idx="3"/>
          </p:cNvCxnSpPr>
          <p:nvPr/>
        </p:nvCxnSpPr>
        <p:spPr>
          <a:xfrm>
            <a:off x="6153374" y="6060571"/>
            <a:ext cx="806824" cy="674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61301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p:cNvSpPr>
            <a:spLocks noGrp="1"/>
          </p:cNvSpPr>
          <p:nvPr>
            <p:ph type="title"/>
          </p:nvPr>
        </p:nvSpPr>
        <p:spPr>
          <a:xfrm>
            <a:off x="1721223" y="225911"/>
            <a:ext cx="9552791" cy="1524000"/>
          </a:xfrm>
        </p:spPr>
        <p:txBody>
          <a:bodyPr>
            <a:noAutofit/>
          </a:bodyPr>
          <a:lstStyle/>
          <a:p>
            <a:pPr algn="ctr"/>
            <a:r>
              <a:rPr lang="en-GB" sz="5400" b="1" dirty="0">
                <a:solidFill>
                  <a:srgbClr val="002060"/>
                </a:solidFill>
              </a:rPr>
              <a:t>NCETM </a:t>
            </a:r>
            <a:br>
              <a:rPr lang="en-GB" sz="5400" b="1" dirty="0">
                <a:solidFill>
                  <a:srgbClr val="002060"/>
                </a:solidFill>
              </a:rPr>
            </a:br>
            <a:r>
              <a:rPr lang="en-GB" sz="5400" b="1" dirty="0">
                <a:solidFill>
                  <a:srgbClr val="002060"/>
                </a:solidFill>
              </a:rPr>
              <a:t>Calculation Guidance Principles  </a:t>
            </a:r>
          </a:p>
        </p:txBody>
      </p:sp>
      <p:sp>
        <p:nvSpPr>
          <p:cNvPr id="5" name="Content Placeholder 2"/>
          <p:cNvSpPr>
            <a:spLocks noGrp="1"/>
          </p:cNvSpPr>
          <p:nvPr>
            <p:ph idx="1"/>
          </p:nvPr>
        </p:nvSpPr>
        <p:spPr>
          <a:xfrm>
            <a:off x="557779" y="1855077"/>
            <a:ext cx="11243359" cy="4190721"/>
          </a:xfrm>
        </p:spPr>
        <p:txBody>
          <a:bodyPr>
            <a:normAutofit fontScale="92500" lnSpcReduction="20000"/>
          </a:bodyPr>
          <a:lstStyle/>
          <a:p>
            <a:pPr>
              <a:buFontTx/>
              <a:buChar char="-"/>
            </a:pPr>
            <a:r>
              <a:rPr lang="en-GB" sz="3200" i="1" dirty="0">
                <a:solidFill>
                  <a:srgbClr val="002060"/>
                </a:solidFill>
              </a:rPr>
              <a:t>Develop children’s fluency with basic number facts </a:t>
            </a:r>
          </a:p>
          <a:p>
            <a:pPr>
              <a:buFontTx/>
              <a:buChar char="-"/>
            </a:pPr>
            <a:r>
              <a:rPr lang="en-GB" sz="3200" i="1" dirty="0">
                <a:solidFill>
                  <a:srgbClr val="002060"/>
                </a:solidFill>
              </a:rPr>
              <a:t>Develop children’s fluency in mental calculation </a:t>
            </a:r>
          </a:p>
          <a:p>
            <a:pPr>
              <a:buFontTx/>
              <a:buChar char="-"/>
            </a:pPr>
            <a:r>
              <a:rPr lang="en-GB" sz="3200" i="1" dirty="0">
                <a:solidFill>
                  <a:srgbClr val="002060"/>
                </a:solidFill>
              </a:rPr>
              <a:t>Develop children’s understanding of the = symbol </a:t>
            </a:r>
          </a:p>
          <a:p>
            <a:pPr>
              <a:buFontTx/>
              <a:buChar char="-"/>
            </a:pPr>
            <a:r>
              <a:rPr lang="en-GB" sz="3200" i="1" dirty="0">
                <a:solidFill>
                  <a:srgbClr val="002060"/>
                </a:solidFill>
              </a:rPr>
              <a:t>Teach inequality alongside teaching equality </a:t>
            </a:r>
          </a:p>
          <a:p>
            <a:pPr>
              <a:buFontTx/>
              <a:buChar char="-"/>
            </a:pPr>
            <a:r>
              <a:rPr lang="en-GB" sz="3200" i="1" dirty="0">
                <a:solidFill>
                  <a:srgbClr val="002060"/>
                </a:solidFill>
              </a:rPr>
              <a:t>Use empty box problems</a:t>
            </a:r>
          </a:p>
          <a:p>
            <a:pPr>
              <a:buFontTx/>
              <a:buChar char="-"/>
            </a:pPr>
            <a:r>
              <a:rPr lang="en-GB" sz="3200" i="1" dirty="0">
                <a:solidFill>
                  <a:srgbClr val="002060"/>
                </a:solidFill>
              </a:rPr>
              <a:t>Use intelligent practice</a:t>
            </a:r>
          </a:p>
          <a:p>
            <a:pPr>
              <a:buFontTx/>
              <a:buChar char="-"/>
            </a:pPr>
            <a:r>
              <a:rPr lang="en-GB" sz="3200" i="1" dirty="0">
                <a:solidFill>
                  <a:srgbClr val="002060"/>
                </a:solidFill>
              </a:rPr>
              <a:t>Expose mathematical structure and work systematically </a:t>
            </a:r>
          </a:p>
          <a:p>
            <a:pPr>
              <a:buFontTx/>
              <a:buChar char="-"/>
            </a:pPr>
            <a:r>
              <a:rPr lang="en-GB" sz="3200" i="1" dirty="0">
                <a:solidFill>
                  <a:srgbClr val="002060"/>
                </a:solidFill>
              </a:rPr>
              <a:t>Move between the concrete and the abstract</a:t>
            </a:r>
          </a:p>
          <a:p>
            <a:pPr>
              <a:buNone/>
            </a:pPr>
            <a:r>
              <a:rPr lang="en-GB" sz="3200" i="1" dirty="0">
                <a:solidFill>
                  <a:srgbClr val="002060"/>
                </a:solidFill>
              </a:rPr>
              <a:t>- Contextualise the mathematics </a:t>
            </a:r>
          </a:p>
          <a:p>
            <a:pPr>
              <a:buNone/>
            </a:pPr>
            <a:endParaRPr lang="en-GB" sz="3100" b="1" i="1" dirty="0"/>
          </a:p>
        </p:txBody>
      </p:sp>
    </p:spTree>
    <p:extLst>
      <p:ext uri="{BB962C8B-B14F-4D97-AF65-F5344CB8AC3E}">
        <p14:creationId xmlns:p14="http://schemas.microsoft.com/office/powerpoint/2010/main" val="20861301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4466106" y="270952"/>
            <a:ext cx="3280478" cy="923330"/>
          </a:xfrm>
          <a:prstGeom prst="rect">
            <a:avLst/>
          </a:prstGeom>
          <a:noFill/>
        </p:spPr>
        <p:txBody>
          <a:bodyPr wrap="squar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chemeClr val="tx2">
                    <a:lumMod val="40000"/>
                    <a:lumOff val="60000"/>
                  </a:schemeClr>
                </a:solidFill>
                <a:effectLst>
                  <a:outerShdw blurRad="41275" dist="12700" dir="12000000" algn="tl" rotWithShape="0">
                    <a:srgbClr val="000000">
                      <a:alpha val="40000"/>
                    </a:srgbClr>
                  </a:outerShdw>
                </a:effectLst>
              </a:rPr>
              <a:t>Addition</a:t>
            </a:r>
          </a:p>
        </p:txBody>
      </p:sp>
      <p:pic>
        <p:nvPicPr>
          <p:cNvPr id="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49141" y="3997371"/>
            <a:ext cx="4725145" cy="2848463"/>
          </a:xfrm>
          <a:prstGeom prst="rect">
            <a:avLst/>
          </a:prstGeom>
          <a:solidFill>
            <a:schemeClr val="accent1">
              <a:lumMod val="20000"/>
              <a:lumOff val="80000"/>
            </a:schemeClr>
          </a:solidFill>
          <a:ln>
            <a:noFill/>
          </a:ln>
          <a:extLst/>
        </p:spPr>
      </p:pic>
      <p:sp>
        <p:nvSpPr>
          <p:cNvPr id="11" name="TextBox 10"/>
          <p:cNvSpPr txBox="1"/>
          <p:nvPr/>
        </p:nvSpPr>
        <p:spPr>
          <a:xfrm>
            <a:off x="1532994" y="1177010"/>
            <a:ext cx="2535077" cy="2862322"/>
          </a:xfrm>
          <a:prstGeom prst="rect">
            <a:avLst/>
          </a:prstGeom>
          <a:noFill/>
        </p:spPr>
        <p:txBody>
          <a:bodyPr wrap="square" rtlCol="0">
            <a:spAutoFit/>
          </a:bodyPr>
          <a:lstStyle/>
          <a:p>
            <a:r>
              <a:rPr lang="en-GB" b="1" u="sng" dirty="0">
                <a:solidFill>
                  <a:srgbClr val="002060"/>
                </a:solidFill>
              </a:rPr>
              <a:t>Concrete resources: </a:t>
            </a:r>
          </a:p>
          <a:p>
            <a:r>
              <a:rPr lang="en-GB" dirty="0">
                <a:solidFill>
                  <a:srgbClr val="002060"/>
                </a:solidFill>
              </a:rPr>
              <a:t>100 square</a:t>
            </a:r>
          </a:p>
          <a:p>
            <a:r>
              <a:rPr lang="en-GB" dirty="0">
                <a:solidFill>
                  <a:srgbClr val="002060"/>
                </a:solidFill>
              </a:rPr>
              <a:t>Number lines</a:t>
            </a:r>
          </a:p>
          <a:p>
            <a:r>
              <a:rPr lang="en-GB" dirty="0">
                <a:solidFill>
                  <a:srgbClr val="002060"/>
                </a:solidFill>
              </a:rPr>
              <a:t>Bead strings</a:t>
            </a:r>
          </a:p>
          <a:p>
            <a:r>
              <a:rPr lang="en-GB" dirty="0">
                <a:solidFill>
                  <a:srgbClr val="002060"/>
                </a:solidFill>
              </a:rPr>
              <a:t>Straws </a:t>
            </a:r>
          </a:p>
          <a:p>
            <a:r>
              <a:rPr lang="en-GB" dirty="0" err="1">
                <a:solidFill>
                  <a:srgbClr val="002060"/>
                </a:solidFill>
              </a:rPr>
              <a:t>Dienes</a:t>
            </a:r>
            <a:endParaRPr lang="en-GB" dirty="0">
              <a:solidFill>
                <a:srgbClr val="002060"/>
              </a:solidFill>
            </a:endParaRPr>
          </a:p>
          <a:p>
            <a:r>
              <a:rPr lang="en-GB" dirty="0">
                <a:solidFill>
                  <a:srgbClr val="002060"/>
                </a:solidFill>
              </a:rPr>
              <a:t>Place value cards</a:t>
            </a:r>
          </a:p>
          <a:p>
            <a:r>
              <a:rPr lang="en-GB" dirty="0">
                <a:solidFill>
                  <a:srgbClr val="002060"/>
                </a:solidFill>
              </a:rPr>
              <a:t>Place value dice</a:t>
            </a:r>
          </a:p>
          <a:p>
            <a:r>
              <a:rPr lang="en-GB" dirty="0">
                <a:solidFill>
                  <a:srgbClr val="002060"/>
                </a:solidFill>
              </a:rPr>
              <a:t>Place value counters </a:t>
            </a:r>
          </a:p>
          <a:p>
            <a:r>
              <a:rPr lang="en-GB" dirty="0" err="1">
                <a:solidFill>
                  <a:srgbClr val="002060"/>
                </a:solidFill>
              </a:rPr>
              <a:t>Numicon</a:t>
            </a:r>
            <a:endParaRPr lang="en-GB" dirty="0">
              <a:solidFill>
                <a:srgbClr val="002060"/>
              </a:solidFill>
            </a:endParaRPr>
          </a:p>
        </p:txBody>
      </p:sp>
      <p:pic>
        <p:nvPicPr>
          <p:cNvPr id="5" name="Picture 2"/>
          <p:cNvPicPr>
            <a:picLocks noChangeAspect="1" noChangeArrowheads="1"/>
          </p:cNvPicPr>
          <p:nvPr/>
        </p:nvPicPr>
        <p:blipFill>
          <a:blip r:embed="rId3" cstate="print"/>
          <a:srcRect l="5419" t="13998" r="10837" b="9332"/>
          <a:stretch>
            <a:fillRect/>
          </a:stretch>
        </p:blipFill>
        <p:spPr bwMode="auto">
          <a:xfrm>
            <a:off x="4522795" y="1317688"/>
            <a:ext cx="1224137" cy="1301536"/>
          </a:xfrm>
          <a:prstGeom prst="rect">
            <a:avLst/>
          </a:prstGeom>
          <a:noFill/>
          <a:ln w="9525">
            <a:noFill/>
            <a:miter lim="800000"/>
            <a:headEnd/>
            <a:tailEnd/>
          </a:ln>
        </p:spPr>
      </p:pic>
      <p:pic>
        <p:nvPicPr>
          <p:cNvPr id="6" name="Picture 3"/>
          <p:cNvPicPr>
            <a:picLocks noChangeAspect="1" noChangeArrowheads="1"/>
          </p:cNvPicPr>
          <p:nvPr/>
        </p:nvPicPr>
        <p:blipFill>
          <a:blip r:embed="rId4" cstate="print"/>
          <a:srcRect l="1835" t="7696" r="4587" b="5131"/>
          <a:stretch>
            <a:fillRect/>
          </a:stretch>
        </p:blipFill>
        <p:spPr bwMode="auto">
          <a:xfrm>
            <a:off x="6359435" y="1354512"/>
            <a:ext cx="2161621" cy="2160240"/>
          </a:xfrm>
          <a:prstGeom prst="rect">
            <a:avLst/>
          </a:prstGeom>
          <a:noFill/>
          <a:ln w="9525">
            <a:noFill/>
            <a:miter lim="800000"/>
            <a:headEnd/>
            <a:tailEnd/>
          </a:ln>
        </p:spPr>
      </p:pic>
      <p:pic>
        <p:nvPicPr>
          <p:cNvPr id="7" name="Picture 6"/>
          <p:cNvPicPr>
            <a:picLocks noChangeAspect="1" noChangeArrowheads="1"/>
          </p:cNvPicPr>
          <p:nvPr/>
        </p:nvPicPr>
        <p:blipFill>
          <a:blip r:embed="rId5" cstate="print"/>
          <a:srcRect l="4395" t="25197" r="13184" b="15118"/>
          <a:stretch>
            <a:fillRect/>
          </a:stretch>
        </p:blipFill>
        <p:spPr bwMode="auto">
          <a:xfrm>
            <a:off x="4361432" y="2773157"/>
            <a:ext cx="1710370" cy="1080120"/>
          </a:xfrm>
          <a:prstGeom prst="rect">
            <a:avLst/>
          </a:prstGeom>
          <a:noFill/>
          <a:ln w="9525">
            <a:noFill/>
            <a:miter lim="800000"/>
            <a:headEnd/>
            <a:tailEnd/>
          </a:ln>
        </p:spPr>
      </p:pic>
      <p:pic>
        <p:nvPicPr>
          <p:cNvPr id="8" name="Picture 4"/>
          <p:cNvPicPr>
            <a:picLocks noChangeAspect="1" noChangeArrowheads="1"/>
          </p:cNvPicPr>
          <p:nvPr/>
        </p:nvPicPr>
        <p:blipFill>
          <a:blip r:embed="rId6" cstate="print"/>
          <a:srcRect l="12843" t="25045" r="20182" b="20491"/>
          <a:stretch>
            <a:fillRect/>
          </a:stretch>
        </p:blipFill>
        <p:spPr bwMode="auto">
          <a:xfrm>
            <a:off x="9405352" y="3216285"/>
            <a:ext cx="1872208" cy="1226845"/>
          </a:xfrm>
          <a:prstGeom prst="rect">
            <a:avLst/>
          </a:prstGeom>
          <a:solidFill>
            <a:schemeClr val="accent1">
              <a:lumMod val="20000"/>
              <a:lumOff val="80000"/>
            </a:schemeClr>
          </a:solidFill>
          <a:ln w="9525">
            <a:noFill/>
            <a:miter lim="800000"/>
            <a:headEnd/>
            <a:tailEnd/>
          </a:ln>
        </p:spPr>
      </p:pic>
      <p:pic>
        <p:nvPicPr>
          <p:cNvPr id="12"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49114" y="4492670"/>
            <a:ext cx="3374048" cy="876936"/>
          </a:xfrm>
          <a:prstGeom prst="rect">
            <a:avLst/>
          </a:prstGeom>
          <a:solidFill>
            <a:schemeClr val="accent1">
              <a:lumMod val="20000"/>
              <a:lumOff val="80000"/>
            </a:schemeClr>
          </a:solidFill>
          <a:ln>
            <a:noFill/>
          </a:ln>
          <a:extLst/>
        </p:spPr>
      </p:pic>
      <p:pic>
        <p:nvPicPr>
          <p:cNvPr id="13" name="Picture 7"/>
          <p:cNvPicPr>
            <a:picLocks noChangeAspect="1" noChangeArrowheads="1"/>
          </p:cNvPicPr>
          <p:nvPr/>
        </p:nvPicPr>
        <p:blipFill>
          <a:blip r:embed="rId8" cstate="print"/>
          <a:srcRect l="7325" t="20732" r="10255" b="14353"/>
          <a:stretch>
            <a:fillRect/>
          </a:stretch>
        </p:blipFill>
        <p:spPr bwMode="auto">
          <a:xfrm>
            <a:off x="9135589" y="1379020"/>
            <a:ext cx="2304256" cy="1667028"/>
          </a:xfrm>
          <a:prstGeom prst="rect">
            <a:avLst/>
          </a:prstGeom>
          <a:noFill/>
          <a:ln w="9525">
            <a:noFill/>
            <a:miter lim="800000"/>
            <a:headEnd/>
            <a:tailEnd/>
          </a:ln>
        </p:spPr>
      </p:pic>
    </p:spTree>
    <p:extLst>
      <p:ext uri="{BB962C8B-B14F-4D97-AF65-F5344CB8AC3E}">
        <p14:creationId xmlns:p14="http://schemas.microsoft.com/office/powerpoint/2010/main" val="25899197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7"/>
          <p:cNvSpPr/>
          <p:nvPr/>
        </p:nvSpPr>
        <p:spPr>
          <a:xfrm>
            <a:off x="3075692" y="29999"/>
            <a:ext cx="6066084"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Addition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Reception </a:t>
            </a:r>
          </a:p>
        </p:txBody>
      </p:sp>
      <p:sp>
        <p:nvSpPr>
          <p:cNvPr id="9" name="TextBox 8"/>
          <p:cNvSpPr txBox="1"/>
          <p:nvPr/>
        </p:nvSpPr>
        <p:spPr>
          <a:xfrm>
            <a:off x="2787715" y="878026"/>
            <a:ext cx="6336704" cy="1169551"/>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Early learning goals: </a:t>
            </a:r>
          </a:p>
          <a:p>
            <a:pPr>
              <a:buFont typeface="Wingdings" pitchFamily="2" charset="2"/>
              <a:buChar char="ü"/>
            </a:pPr>
            <a:r>
              <a:rPr lang="en-GB" sz="1400" dirty="0"/>
              <a:t>Count reliably with numbers from 1 to 20, place them in order.</a:t>
            </a:r>
          </a:p>
          <a:p>
            <a:pPr>
              <a:buFont typeface="Wingdings" pitchFamily="2" charset="2"/>
              <a:buChar char="ü"/>
            </a:pPr>
            <a:r>
              <a:rPr lang="en-GB" sz="1400" dirty="0"/>
              <a:t>Say which number is one more than a given number. </a:t>
            </a:r>
          </a:p>
          <a:p>
            <a:pPr>
              <a:buFont typeface="Wingdings" pitchFamily="2" charset="2"/>
              <a:buChar char="ü"/>
            </a:pPr>
            <a:r>
              <a:rPr lang="en-GB" sz="1400" dirty="0"/>
              <a:t>Using quantities and objects, they add two single-digit numbers and count on to find the answer. </a:t>
            </a:r>
          </a:p>
        </p:txBody>
      </p:sp>
      <p:sp>
        <p:nvSpPr>
          <p:cNvPr id="10" name="TextBox 9"/>
          <p:cNvSpPr txBox="1"/>
          <p:nvPr/>
        </p:nvSpPr>
        <p:spPr>
          <a:xfrm>
            <a:off x="270425" y="2165443"/>
            <a:ext cx="3483993" cy="738664"/>
          </a:xfrm>
          <a:prstGeom prst="rect">
            <a:avLst/>
          </a:prstGeom>
          <a:solidFill>
            <a:schemeClr val="bg2"/>
          </a:solidFill>
          <a:ln w="12700">
            <a:solidFill>
              <a:schemeClr val="tx1"/>
            </a:solidFill>
          </a:ln>
        </p:spPr>
        <p:txBody>
          <a:bodyPr wrap="square" rtlCol="0">
            <a:spAutoFit/>
          </a:bodyPr>
          <a:lstStyle/>
          <a:p>
            <a:r>
              <a:rPr lang="en-GB" sz="1400" dirty="0"/>
              <a:t>Recognise numbers up to 20 and understand the meaning of each number by recognising and knowing their clusters</a:t>
            </a:r>
          </a:p>
        </p:txBody>
      </p:sp>
      <p:pic>
        <p:nvPicPr>
          <p:cNvPr id="11" name="Picture 2" descr="http://homeschoolroundup.com/wp-content/uploads/2011/08/number_flash_cards.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4984"/>
          <a:stretch/>
        </p:blipFill>
        <p:spPr bwMode="auto">
          <a:xfrm>
            <a:off x="973391" y="2947348"/>
            <a:ext cx="2160240" cy="200073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4184275" y="2197585"/>
            <a:ext cx="3672409" cy="738664"/>
          </a:xfrm>
          <a:prstGeom prst="rect">
            <a:avLst/>
          </a:prstGeom>
          <a:solidFill>
            <a:schemeClr val="bg2"/>
          </a:solidFill>
          <a:ln w="12700">
            <a:solidFill>
              <a:schemeClr val="tx1"/>
            </a:solidFill>
          </a:ln>
        </p:spPr>
        <p:txBody>
          <a:bodyPr wrap="square" rtlCol="0">
            <a:spAutoFit/>
          </a:bodyPr>
          <a:lstStyle/>
          <a:p>
            <a:r>
              <a:rPr lang="en-GB" sz="1400" dirty="0"/>
              <a:t>Count on in ones and say which number is one more than a given number using a number line or number track to 20.</a:t>
            </a:r>
          </a:p>
        </p:txBody>
      </p:sp>
      <p:sp>
        <p:nvSpPr>
          <p:cNvPr id="14" name="TextBox 13"/>
          <p:cNvSpPr txBox="1"/>
          <p:nvPr/>
        </p:nvSpPr>
        <p:spPr>
          <a:xfrm>
            <a:off x="8379978" y="2212555"/>
            <a:ext cx="2996953" cy="738664"/>
          </a:xfrm>
          <a:prstGeom prst="rect">
            <a:avLst/>
          </a:prstGeom>
          <a:solidFill>
            <a:schemeClr val="bg2"/>
          </a:solidFill>
          <a:ln w="12700">
            <a:solidFill>
              <a:schemeClr val="tx1"/>
            </a:solidFill>
          </a:ln>
        </p:spPr>
        <p:txBody>
          <a:bodyPr wrap="square" rtlCol="0">
            <a:spAutoFit/>
          </a:bodyPr>
          <a:lstStyle/>
          <a:p>
            <a:r>
              <a:rPr lang="en-GB" sz="1400" dirty="0"/>
              <a:t>Begin to relate addition to combining two groups of objects using practical resources, role play, stories and songs.</a:t>
            </a:r>
          </a:p>
        </p:txBody>
      </p:sp>
      <p:pic>
        <p:nvPicPr>
          <p:cNvPr id="1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r="5736" b="12392"/>
          <a:stretch>
            <a:fillRect/>
          </a:stretch>
        </p:blipFill>
        <p:spPr bwMode="auto">
          <a:xfrm>
            <a:off x="8343170" y="4403922"/>
            <a:ext cx="3205120" cy="9192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TextBox 15"/>
          <p:cNvSpPr txBox="1"/>
          <p:nvPr/>
        </p:nvSpPr>
        <p:spPr>
          <a:xfrm>
            <a:off x="437228" y="5836574"/>
            <a:ext cx="3543101" cy="523220"/>
          </a:xfrm>
          <a:prstGeom prst="rect">
            <a:avLst/>
          </a:prstGeom>
          <a:solidFill>
            <a:schemeClr val="bg2"/>
          </a:solidFill>
          <a:ln w="12700">
            <a:solidFill>
              <a:schemeClr val="tx1"/>
            </a:solidFill>
          </a:ln>
        </p:spPr>
        <p:txBody>
          <a:bodyPr wrap="square" rtlCol="0">
            <a:spAutoFit/>
          </a:bodyPr>
          <a:lstStyle/>
          <a:p>
            <a:r>
              <a:rPr lang="en-GB" sz="1400" dirty="0"/>
              <a:t>Know that counting on is a strategy for addition. Use numbered number lines to 20.</a:t>
            </a:r>
          </a:p>
        </p:txBody>
      </p:sp>
      <p:pic>
        <p:nvPicPr>
          <p:cNvPr id="17" name="Picture 3"/>
          <p:cNvPicPr>
            <a:picLocks noChangeAspect="1" noChangeArrowheads="1"/>
          </p:cNvPicPr>
          <p:nvPr/>
        </p:nvPicPr>
        <p:blipFill>
          <a:blip r:embed="rId4" cstate="print"/>
          <a:srcRect l="1660" t="14749" r="3320" b="7375"/>
          <a:stretch>
            <a:fillRect/>
          </a:stretch>
        </p:blipFill>
        <p:spPr bwMode="auto">
          <a:xfrm>
            <a:off x="4115292" y="5609162"/>
            <a:ext cx="4128222" cy="1065457"/>
          </a:xfrm>
          <a:prstGeom prst="rect">
            <a:avLst/>
          </a:prstGeom>
          <a:noFill/>
          <a:ln w="9525">
            <a:noFill/>
            <a:miter lim="800000"/>
            <a:headEnd/>
            <a:tailEnd/>
          </a:ln>
        </p:spPr>
      </p:pic>
      <p:pic>
        <p:nvPicPr>
          <p:cNvPr id="18" name="Picture 4"/>
          <p:cNvPicPr>
            <a:picLocks noChangeAspect="1" noChangeArrowheads="1"/>
          </p:cNvPicPr>
          <p:nvPr/>
        </p:nvPicPr>
        <p:blipFill>
          <a:blip r:embed="rId5" cstate="print"/>
          <a:srcRect l="2856" t="11390" r="7616" b="7248"/>
          <a:stretch>
            <a:fillRect/>
          </a:stretch>
        </p:blipFill>
        <p:spPr bwMode="auto">
          <a:xfrm>
            <a:off x="5075211" y="3030799"/>
            <a:ext cx="2214757" cy="1850453"/>
          </a:xfrm>
          <a:prstGeom prst="rect">
            <a:avLst/>
          </a:prstGeom>
          <a:noFill/>
          <a:ln w="9525">
            <a:noFill/>
            <a:miter lim="800000"/>
            <a:headEnd/>
            <a:tailEnd/>
          </a:ln>
        </p:spPr>
      </p:pic>
      <p:pic>
        <p:nvPicPr>
          <p:cNvPr id="13"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l="6592" t="16354" r="9888" b="10902"/>
          <a:stretch>
            <a:fillRect/>
          </a:stretch>
        </p:blipFill>
        <p:spPr bwMode="auto">
          <a:xfrm>
            <a:off x="8756461" y="3089709"/>
            <a:ext cx="2287647" cy="12047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46597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t="3910" b="1955"/>
          <a:stretch>
            <a:fillRect/>
          </a:stretch>
        </p:blipFill>
        <p:spPr bwMode="auto">
          <a:xfrm>
            <a:off x="8964018" y="3949157"/>
            <a:ext cx="1800201" cy="1732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153504" y="3268032"/>
            <a:ext cx="2952329" cy="738664"/>
          </a:xfrm>
          <a:prstGeom prst="rect">
            <a:avLst/>
          </a:prstGeom>
          <a:solidFill>
            <a:schemeClr val="bg2"/>
          </a:solidFill>
          <a:ln w="12700">
            <a:solidFill>
              <a:schemeClr val="tx1"/>
            </a:solidFill>
          </a:ln>
        </p:spPr>
        <p:txBody>
          <a:bodyPr wrap="square" rtlCol="0">
            <a:spAutoFit/>
          </a:bodyPr>
          <a:lstStyle/>
          <a:p>
            <a:r>
              <a:rPr lang="en-GB" sz="1400" dirty="0"/>
              <a:t>Identify and represent numbers using objects and pictorial representations (multiple representations) </a:t>
            </a:r>
          </a:p>
        </p:txBody>
      </p:sp>
      <p:sp>
        <p:nvSpPr>
          <p:cNvPr id="8" name="TextBox 7"/>
          <p:cNvSpPr txBox="1"/>
          <p:nvPr/>
        </p:nvSpPr>
        <p:spPr>
          <a:xfrm>
            <a:off x="4042968" y="3279629"/>
            <a:ext cx="3104228" cy="536685"/>
          </a:xfrm>
          <a:prstGeom prst="rect">
            <a:avLst/>
          </a:prstGeom>
          <a:solidFill>
            <a:schemeClr val="bg2"/>
          </a:solidFill>
          <a:ln w="12700">
            <a:solidFill>
              <a:schemeClr val="tx1"/>
            </a:solidFill>
          </a:ln>
        </p:spPr>
        <p:txBody>
          <a:bodyPr wrap="square" rtlCol="0">
            <a:spAutoFit/>
          </a:bodyPr>
          <a:lstStyle/>
          <a:p>
            <a:r>
              <a:rPr lang="en-GB" sz="1400" dirty="0"/>
              <a:t>Memorise and reason with number bonds to 10 and 20 in several forms. </a:t>
            </a:r>
          </a:p>
        </p:txBody>
      </p:sp>
      <p:pic>
        <p:nvPicPr>
          <p:cNvPr id="9" name="Picture 2"/>
          <p:cNvPicPr>
            <a:picLocks noChangeAspect="1" noChangeArrowheads="1"/>
          </p:cNvPicPr>
          <p:nvPr/>
        </p:nvPicPr>
        <p:blipFill>
          <a:blip r:embed="rId3" cstate="print"/>
          <a:srcRect l="3870" t="28585" r="7740" b="19056"/>
          <a:stretch>
            <a:fillRect/>
          </a:stretch>
        </p:blipFill>
        <p:spPr bwMode="auto">
          <a:xfrm>
            <a:off x="4052118" y="3895095"/>
            <a:ext cx="2993219" cy="729663"/>
          </a:xfrm>
          <a:prstGeom prst="rect">
            <a:avLst/>
          </a:prstGeom>
          <a:noFill/>
          <a:ln w="9525">
            <a:noFill/>
            <a:miter lim="800000"/>
            <a:headEnd/>
            <a:tailEnd/>
          </a:ln>
        </p:spPr>
      </p:pic>
      <p:sp>
        <p:nvSpPr>
          <p:cNvPr id="11" name="TextBox 10"/>
          <p:cNvSpPr txBox="1"/>
          <p:nvPr/>
        </p:nvSpPr>
        <p:spPr>
          <a:xfrm>
            <a:off x="7946363" y="3326276"/>
            <a:ext cx="3672409" cy="536685"/>
          </a:xfrm>
          <a:prstGeom prst="rect">
            <a:avLst/>
          </a:prstGeom>
          <a:solidFill>
            <a:schemeClr val="bg2"/>
          </a:solidFill>
          <a:ln w="12700">
            <a:solidFill>
              <a:schemeClr val="tx1"/>
            </a:solidFill>
          </a:ln>
        </p:spPr>
        <p:txBody>
          <a:bodyPr wrap="square" rtlCol="0">
            <a:spAutoFit/>
          </a:bodyPr>
          <a:lstStyle/>
          <a:p>
            <a:r>
              <a:rPr lang="en-GB" sz="1400" dirty="0"/>
              <a:t>Count on in ones to and across 100 and find one more than a given number.  </a:t>
            </a:r>
          </a:p>
        </p:txBody>
      </p:sp>
      <p:sp>
        <p:nvSpPr>
          <p:cNvPr id="13" name="Rectangle 12"/>
          <p:cNvSpPr/>
          <p:nvPr/>
        </p:nvSpPr>
        <p:spPr>
          <a:xfrm>
            <a:off x="3613885" y="0"/>
            <a:ext cx="4925387"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Addition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1 </a:t>
            </a:r>
          </a:p>
        </p:txBody>
      </p:sp>
      <p:pic>
        <p:nvPicPr>
          <p:cNvPr id="14" name="Picture 2"/>
          <p:cNvPicPr>
            <a:picLocks noChangeAspect="1" noChangeArrowheads="1"/>
          </p:cNvPicPr>
          <p:nvPr/>
        </p:nvPicPr>
        <p:blipFill>
          <a:blip r:embed="rId4" cstate="print"/>
          <a:srcRect l="2583" t="10412" r="4305" b="4165"/>
          <a:stretch>
            <a:fillRect/>
          </a:stretch>
        </p:blipFill>
        <p:spPr bwMode="auto">
          <a:xfrm>
            <a:off x="432238" y="4148550"/>
            <a:ext cx="2376263" cy="1802604"/>
          </a:xfrm>
          <a:prstGeom prst="rect">
            <a:avLst/>
          </a:prstGeom>
          <a:noFill/>
          <a:ln w="9525">
            <a:noFill/>
            <a:miter lim="800000"/>
            <a:headEnd/>
            <a:tailEnd/>
          </a:ln>
        </p:spPr>
      </p:pic>
      <p:sp>
        <p:nvSpPr>
          <p:cNvPr id="15" name="TextBox 14"/>
          <p:cNvSpPr txBox="1"/>
          <p:nvPr/>
        </p:nvSpPr>
        <p:spPr>
          <a:xfrm>
            <a:off x="2767181" y="917343"/>
            <a:ext cx="6336704" cy="2246769"/>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1 statutory requirements : </a:t>
            </a:r>
          </a:p>
          <a:p>
            <a:pPr marL="285750" indent="-285750">
              <a:buFont typeface="Wingdings" pitchFamily="2" charset="2"/>
              <a:buChar char="ü"/>
            </a:pPr>
            <a:r>
              <a:rPr lang="en-GB" sz="1400" dirty="0"/>
              <a:t>Count to and across 100, forwards beginning with 0 or 1, or from any given number.</a:t>
            </a:r>
          </a:p>
          <a:p>
            <a:pPr marL="285750" indent="-285750">
              <a:buFont typeface="Wingdings" pitchFamily="2" charset="2"/>
              <a:buChar char="ü"/>
            </a:pPr>
            <a:r>
              <a:rPr lang="en-GB" sz="1400" dirty="0"/>
              <a:t>Given a number, identify one more.</a:t>
            </a:r>
            <a:endParaRPr lang="en-GB" sz="1400" dirty="0">
              <a:solidFill>
                <a:schemeClr val="bg1">
                  <a:lumMod val="50000"/>
                </a:schemeClr>
              </a:solidFill>
            </a:endParaRPr>
          </a:p>
          <a:p>
            <a:pPr marL="285750" indent="-285750">
              <a:buFont typeface="Wingdings" pitchFamily="2" charset="2"/>
              <a:buChar char="ü"/>
            </a:pPr>
            <a:r>
              <a:rPr lang="en-GB" sz="1400" dirty="0"/>
              <a:t>Read, write and interpret mathematical statements involving addition (+), and equals (=) signs.</a:t>
            </a:r>
          </a:p>
          <a:p>
            <a:pPr marL="285750" indent="-285750">
              <a:buFont typeface="Wingdings" pitchFamily="2" charset="2"/>
              <a:buChar char="ü"/>
            </a:pPr>
            <a:r>
              <a:rPr lang="en-GB" sz="1400" dirty="0"/>
              <a:t>Represent and use number bonds and related subtraction facts within 20</a:t>
            </a:r>
          </a:p>
          <a:p>
            <a:pPr marL="285750" indent="-285750">
              <a:buFont typeface="Wingdings" pitchFamily="2" charset="2"/>
              <a:buChar char="ü"/>
            </a:pPr>
            <a:r>
              <a:rPr lang="en-GB" sz="1400" dirty="0"/>
              <a:t>Add one-digit and two-digit numbers to 20, including zero.</a:t>
            </a:r>
          </a:p>
          <a:p>
            <a:pPr marL="285750" indent="-285750">
              <a:buFont typeface="Wingdings" pitchFamily="2" charset="2"/>
              <a:buChar char="ü"/>
            </a:pPr>
            <a:r>
              <a:rPr lang="en-GB" sz="1400" dirty="0"/>
              <a:t>Solve one-step problems that involve addition using concrete objects and pictorial representations, and missing number problems.</a:t>
            </a:r>
          </a:p>
        </p:txBody>
      </p:sp>
      <p:pic>
        <p:nvPicPr>
          <p:cNvPr id="1026" name="Picture 2"/>
          <p:cNvPicPr>
            <a:picLocks noChangeAspect="1" noChangeArrowheads="1"/>
          </p:cNvPicPr>
          <p:nvPr/>
        </p:nvPicPr>
        <p:blipFill>
          <a:blip r:embed="rId5" cstate="print"/>
          <a:srcRect/>
          <a:stretch>
            <a:fillRect/>
          </a:stretch>
        </p:blipFill>
        <p:spPr bwMode="auto">
          <a:xfrm>
            <a:off x="3518817" y="4701091"/>
            <a:ext cx="4443240" cy="1694329"/>
          </a:xfrm>
          <a:prstGeom prst="rect">
            <a:avLst/>
          </a:prstGeom>
          <a:noFill/>
          <a:ln w="9525">
            <a:noFill/>
            <a:miter lim="800000"/>
            <a:headEnd/>
            <a:tailEnd/>
          </a:ln>
        </p:spPr>
      </p:pic>
    </p:spTree>
    <p:extLst>
      <p:ext uri="{BB962C8B-B14F-4D97-AF65-F5344CB8AC3E}">
        <p14:creationId xmlns:p14="http://schemas.microsoft.com/office/powerpoint/2010/main" val="22797710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Rectangle 12"/>
          <p:cNvSpPr/>
          <p:nvPr/>
        </p:nvSpPr>
        <p:spPr>
          <a:xfrm>
            <a:off x="3258882" y="0"/>
            <a:ext cx="4925387"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Addition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1 </a:t>
            </a:r>
          </a:p>
        </p:txBody>
      </p:sp>
      <p:sp>
        <p:nvSpPr>
          <p:cNvPr id="19" name="TextBox 18"/>
          <p:cNvSpPr txBox="1"/>
          <p:nvPr/>
        </p:nvSpPr>
        <p:spPr>
          <a:xfrm>
            <a:off x="9267295" y="2604788"/>
            <a:ext cx="2160240" cy="738664"/>
          </a:xfrm>
          <a:prstGeom prst="rect">
            <a:avLst/>
          </a:prstGeom>
          <a:solidFill>
            <a:schemeClr val="bg2"/>
          </a:solidFill>
          <a:ln w="12700">
            <a:solidFill>
              <a:schemeClr val="tx1"/>
            </a:solidFill>
          </a:ln>
        </p:spPr>
        <p:txBody>
          <a:bodyPr wrap="square" rtlCol="0">
            <a:spAutoFit/>
          </a:bodyPr>
          <a:lstStyle/>
          <a:p>
            <a:r>
              <a:rPr lang="en-GB" sz="1400" dirty="0"/>
              <a:t>Begin to use the + and = signs to write calculations in a number sentence.</a:t>
            </a:r>
          </a:p>
        </p:txBody>
      </p:sp>
      <p:sp>
        <p:nvSpPr>
          <p:cNvPr id="20" name="TextBox 19"/>
          <p:cNvSpPr txBox="1"/>
          <p:nvPr/>
        </p:nvSpPr>
        <p:spPr>
          <a:xfrm>
            <a:off x="1936377" y="1031484"/>
            <a:ext cx="7713233" cy="523220"/>
          </a:xfrm>
          <a:prstGeom prst="rect">
            <a:avLst/>
          </a:prstGeom>
          <a:solidFill>
            <a:schemeClr val="bg2"/>
          </a:solidFill>
          <a:ln w="12700">
            <a:solidFill>
              <a:schemeClr val="tx1"/>
            </a:solidFill>
          </a:ln>
        </p:spPr>
        <p:txBody>
          <a:bodyPr wrap="square" rtlCol="0">
            <a:spAutoFit/>
          </a:bodyPr>
          <a:lstStyle/>
          <a:p>
            <a:pPr algn="ctr"/>
            <a:r>
              <a:rPr lang="en-GB" sz="1400" dirty="0"/>
              <a:t>Use concrete resources and a number line to support the addition of numbers. Know and use strategy of finding the larger number, and counting on in ones  from this number.</a:t>
            </a:r>
          </a:p>
        </p:txBody>
      </p:sp>
      <p:pic>
        <p:nvPicPr>
          <p:cNvPr id="21"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t="32396"/>
          <a:stretch>
            <a:fillRect/>
          </a:stretch>
        </p:blipFill>
        <p:spPr bwMode="auto">
          <a:xfrm>
            <a:off x="2288817" y="1682353"/>
            <a:ext cx="6871320" cy="10784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2" name="Rectangle 21"/>
          <p:cNvSpPr/>
          <p:nvPr/>
        </p:nvSpPr>
        <p:spPr>
          <a:xfrm>
            <a:off x="2233462" y="2434563"/>
            <a:ext cx="1725514" cy="369332"/>
          </a:xfrm>
          <a:prstGeom prst="rect">
            <a:avLst/>
          </a:prstGeom>
        </p:spPr>
        <p:txBody>
          <a:bodyPr wrap="square">
            <a:spAutoFit/>
          </a:bodyPr>
          <a:lstStyle/>
          <a:p>
            <a:r>
              <a:rPr lang="en-GB" dirty="0"/>
              <a:t>1 digit +  1 digit</a:t>
            </a:r>
          </a:p>
        </p:txBody>
      </p:sp>
      <p:sp>
        <p:nvSpPr>
          <p:cNvPr id="23" name="Rectangle 22"/>
          <p:cNvSpPr/>
          <p:nvPr/>
        </p:nvSpPr>
        <p:spPr>
          <a:xfrm>
            <a:off x="7711323" y="2357171"/>
            <a:ext cx="1458282" cy="461665"/>
          </a:xfrm>
          <a:prstGeom prst="rect">
            <a:avLst/>
          </a:prstGeom>
        </p:spPr>
        <p:txBody>
          <a:bodyPr wrap="square">
            <a:spAutoFit/>
          </a:bodyPr>
          <a:lstStyle/>
          <a:p>
            <a:r>
              <a:rPr lang="en-GB" sz="2400" b="1" dirty="0">
                <a:solidFill>
                  <a:srgbClr val="0000FF"/>
                </a:solidFill>
              </a:rPr>
              <a:t>7 + 5 = 12 </a:t>
            </a:r>
          </a:p>
        </p:txBody>
      </p:sp>
      <p:pic>
        <p:nvPicPr>
          <p:cNvPr id="2053" name="Picture 5"/>
          <p:cNvPicPr>
            <a:picLocks noChangeAspect="1" noChangeArrowheads="1"/>
          </p:cNvPicPr>
          <p:nvPr/>
        </p:nvPicPr>
        <p:blipFill>
          <a:blip r:embed="rId3" cstate="print"/>
          <a:srcRect/>
          <a:stretch>
            <a:fillRect/>
          </a:stretch>
        </p:blipFill>
        <p:spPr bwMode="auto">
          <a:xfrm>
            <a:off x="4453051" y="5299037"/>
            <a:ext cx="3625941" cy="1246991"/>
          </a:xfrm>
          <a:prstGeom prst="rect">
            <a:avLst/>
          </a:prstGeom>
          <a:noFill/>
          <a:ln w="9525">
            <a:noFill/>
            <a:miter lim="800000"/>
            <a:headEnd/>
            <a:tailEnd/>
          </a:ln>
        </p:spPr>
      </p:pic>
      <p:sp>
        <p:nvSpPr>
          <p:cNvPr id="24" name="Rectangle 23"/>
          <p:cNvSpPr/>
          <p:nvPr/>
        </p:nvSpPr>
        <p:spPr>
          <a:xfrm>
            <a:off x="207983" y="4966906"/>
            <a:ext cx="3955228" cy="523220"/>
          </a:xfrm>
          <a:prstGeom prst="rect">
            <a:avLst/>
          </a:prstGeom>
          <a:solidFill>
            <a:schemeClr val="bg2"/>
          </a:solidFill>
          <a:ln>
            <a:solidFill>
              <a:schemeClr val="tx1"/>
            </a:solidFill>
          </a:ln>
        </p:spPr>
        <p:txBody>
          <a:bodyPr wrap="square">
            <a:spAutoFit/>
          </a:bodyPr>
          <a:lstStyle/>
          <a:p>
            <a:r>
              <a:rPr lang="en-GB" sz="1400" dirty="0"/>
              <a:t>Solve one-step problems using concrete objects </a:t>
            </a:r>
          </a:p>
          <a:p>
            <a:r>
              <a:rPr lang="en-GB" sz="1400" dirty="0"/>
              <a:t>and pictorial representations.</a:t>
            </a:r>
          </a:p>
        </p:txBody>
      </p:sp>
      <p:sp>
        <p:nvSpPr>
          <p:cNvPr id="25" name="Rectangle 24"/>
          <p:cNvSpPr/>
          <p:nvPr/>
        </p:nvSpPr>
        <p:spPr>
          <a:xfrm>
            <a:off x="4179352" y="4624461"/>
            <a:ext cx="4039495" cy="646331"/>
          </a:xfrm>
          <a:prstGeom prst="rect">
            <a:avLst/>
          </a:prstGeom>
        </p:spPr>
        <p:txBody>
          <a:bodyPr wrap="square">
            <a:spAutoFit/>
          </a:bodyPr>
          <a:lstStyle/>
          <a:p>
            <a:r>
              <a:rPr lang="en-GB" dirty="0">
                <a:solidFill>
                  <a:srgbClr val="C00000"/>
                </a:solidFill>
                <a:latin typeface="Gigi" pitchFamily="82" charset="0"/>
              </a:rPr>
              <a:t> Tom picks 6 apples and Raj picks 2 apples. </a:t>
            </a:r>
          </a:p>
          <a:p>
            <a:r>
              <a:rPr lang="en-GB" dirty="0">
                <a:solidFill>
                  <a:srgbClr val="C00000"/>
                </a:solidFill>
                <a:latin typeface="Gigi" pitchFamily="82" charset="0"/>
              </a:rPr>
              <a:t>How many apples do they have altogether? </a:t>
            </a:r>
          </a:p>
        </p:txBody>
      </p:sp>
      <p:pic>
        <p:nvPicPr>
          <p:cNvPr id="26"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t="27559" b="11811"/>
          <a:stretch>
            <a:fillRect/>
          </a:stretch>
        </p:blipFill>
        <p:spPr bwMode="auto">
          <a:xfrm>
            <a:off x="2269861" y="3099253"/>
            <a:ext cx="6895653" cy="10685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8" name="Rectangle 27"/>
          <p:cNvSpPr/>
          <p:nvPr/>
        </p:nvSpPr>
        <p:spPr>
          <a:xfrm>
            <a:off x="7599486" y="3025206"/>
            <a:ext cx="1716639" cy="461665"/>
          </a:xfrm>
          <a:prstGeom prst="rect">
            <a:avLst/>
          </a:prstGeom>
        </p:spPr>
        <p:txBody>
          <a:bodyPr wrap="square">
            <a:spAutoFit/>
          </a:bodyPr>
          <a:lstStyle/>
          <a:p>
            <a:r>
              <a:rPr lang="en-GB" sz="2400" b="1" dirty="0">
                <a:solidFill>
                  <a:srgbClr val="0000FF"/>
                </a:solidFill>
              </a:rPr>
              <a:t>18 + 5 = 23 </a:t>
            </a:r>
          </a:p>
        </p:txBody>
      </p:sp>
      <p:sp>
        <p:nvSpPr>
          <p:cNvPr id="29" name="Rectangle 28"/>
          <p:cNvSpPr/>
          <p:nvPr/>
        </p:nvSpPr>
        <p:spPr>
          <a:xfrm>
            <a:off x="2217185" y="3825248"/>
            <a:ext cx="1625766" cy="369332"/>
          </a:xfrm>
          <a:prstGeom prst="rect">
            <a:avLst/>
          </a:prstGeom>
        </p:spPr>
        <p:txBody>
          <a:bodyPr wrap="none">
            <a:spAutoFit/>
          </a:bodyPr>
          <a:lstStyle/>
          <a:p>
            <a:r>
              <a:rPr lang="en-GB" dirty="0"/>
              <a:t>2 digit +  1 digit</a:t>
            </a:r>
          </a:p>
        </p:txBody>
      </p:sp>
    </p:spTree>
    <p:extLst>
      <p:ext uri="{BB962C8B-B14F-4D97-AF65-F5344CB8AC3E}">
        <p14:creationId xmlns:p14="http://schemas.microsoft.com/office/powerpoint/2010/main" val="22797710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p:cNvSpPr/>
          <p:nvPr/>
        </p:nvSpPr>
        <p:spPr>
          <a:xfrm>
            <a:off x="3180574" y="118163"/>
            <a:ext cx="4768292"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Addition: Year 2</a:t>
            </a:r>
          </a:p>
        </p:txBody>
      </p:sp>
      <p:sp>
        <p:nvSpPr>
          <p:cNvPr id="12" name="TextBox 11"/>
          <p:cNvSpPr txBox="1"/>
          <p:nvPr/>
        </p:nvSpPr>
        <p:spPr>
          <a:xfrm>
            <a:off x="2903733" y="945918"/>
            <a:ext cx="6336704" cy="2893100"/>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2 statutory requirements : </a:t>
            </a:r>
          </a:p>
          <a:p>
            <a:pPr>
              <a:buFont typeface="Wingdings" pitchFamily="2" charset="2"/>
              <a:buChar char="ü"/>
            </a:pPr>
            <a:r>
              <a:rPr lang="en-GB" sz="1400" dirty="0"/>
              <a:t>  Recall and use addition and subtraction facts to 20 fluently, and derive and use     related facts to 100.</a:t>
            </a:r>
          </a:p>
          <a:p>
            <a:pPr>
              <a:buFont typeface="Wingdings" pitchFamily="2" charset="2"/>
              <a:buChar char="ü"/>
            </a:pPr>
            <a:r>
              <a:rPr lang="en-GB" sz="1400" dirty="0"/>
              <a:t>Recognise and use the inverse relationship between addition and subtraction and use this to check calculations and solve missing number problems.</a:t>
            </a:r>
          </a:p>
          <a:p>
            <a:pPr marL="285750" indent="-285750">
              <a:buFont typeface="Wingdings" pitchFamily="2" charset="2"/>
              <a:buChar char="ü"/>
            </a:pPr>
            <a:r>
              <a:rPr lang="en-GB" sz="1400" dirty="0"/>
              <a:t>Add numbers using concrete objects, pictorial representations, and mentally, including:</a:t>
            </a:r>
          </a:p>
          <a:p>
            <a:pPr marL="742950" lvl="1" indent="-285750">
              <a:buFont typeface="Arial" pitchFamily="34" charset="0"/>
              <a:buChar char="•"/>
            </a:pPr>
            <a:r>
              <a:rPr lang="en-GB" sz="1400" dirty="0"/>
              <a:t>a two-digit number and ones</a:t>
            </a:r>
          </a:p>
          <a:p>
            <a:pPr marL="742950" lvl="1" indent="-285750">
              <a:buFont typeface="Arial" pitchFamily="34" charset="0"/>
              <a:buChar char="•"/>
            </a:pPr>
            <a:r>
              <a:rPr lang="en-GB" sz="1400" dirty="0"/>
              <a:t>a two-digit number and tens</a:t>
            </a:r>
          </a:p>
          <a:p>
            <a:pPr marL="742950" lvl="1" indent="-285750">
              <a:buFont typeface="Arial" pitchFamily="34" charset="0"/>
              <a:buChar char="•"/>
            </a:pPr>
            <a:r>
              <a:rPr lang="en-GB" sz="1400" dirty="0"/>
              <a:t>two </a:t>
            </a:r>
            <a:r>
              <a:rPr lang="en-GB" sz="1400" dirty="0" err="1"/>
              <a:t>two</a:t>
            </a:r>
            <a:r>
              <a:rPr lang="en-GB" sz="1400" dirty="0"/>
              <a:t>-digit numbers</a:t>
            </a:r>
          </a:p>
          <a:p>
            <a:pPr marL="742950" lvl="1" indent="-285750">
              <a:buFont typeface="Arial" pitchFamily="34" charset="0"/>
              <a:buChar char="•"/>
            </a:pPr>
            <a:r>
              <a:rPr lang="en-GB" sz="1400" dirty="0"/>
              <a:t>adding three one-digit numbers.</a:t>
            </a:r>
          </a:p>
          <a:p>
            <a:pPr marL="285750" indent="-285750">
              <a:buFont typeface="Wingdings" pitchFamily="2" charset="2"/>
              <a:buChar char="ü"/>
            </a:pPr>
            <a:r>
              <a:rPr lang="en-GB" sz="1400" dirty="0"/>
              <a:t>Solve problems with addition including those involving numbers, quantities and measures.</a:t>
            </a:r>
          </a:p>
        </p:txBody>
      </p:sp>
      <p:sp>
        <p:nvSpPr>
          <p:cNvPr id="13" name="TextBox 12"/>
          <p:cNvSpPr txBox="1"/>
          <p:nvPr/>
        </p:nvSpPr>
        <p:spPr>
          <a:xfrm>
            <a:off x="1633254" y="3925088"/>
            <a:ext cx="3104228" cy="536685"/>
          </a:xfrm>
          <a:prstGeom prst="rect">
            <a:avLst/>
          </a:prstGeom>
          <a:solidFill>
            <a:schemeClr val="bg2"/>
          </a:solidFill>
          <a:ln w="12700">
            <a:solidFill>
              <a:schemeClr val="tx1"/>
            </a:solidFill>
          </a:ln>
        </p:spPr>
        <p:txBody>
          <a:bodyPr wrap="square" rtlCol="0">
            <a:spAutoFit/>
          </a:bodyPr>
          <a:lstStyle/>
          <a:p>
            <a:r>
              <a:rPr lang="en-GB" sz="1400" dirty="0"/>
              <a:t>Memorise and reason with number facts to 20 in several forms. </a:t>
            </a:r>
          </a:p>
        </p:txBody>
      </p:sp>
      <p:sp>
        <p:nvSpPr>
          <p:cNvPr id="14" name="TextBox 13"/>
          <p:cNvSpPr txBox="1"/>
          <p:nvPr/>
        </p:nvSpPr>
        <p:spPr>
          <a:xfrm>
            <a:off x="6777317" y="3977613"/>
            <a:ext cx="2883335" cy="523220"/>
          </a:xfrm>
          <a:prstGeom prst="rect">
            <a:avLst/>
          </a:prstGeom>
          <a:solidFill>
            <a:schemeClr val="bg2"/>
          </a:solidFill>
          <a:ln w="12700">
            <a:solidFill>
              <a:schemeClr val="tx1"/>
            </a:solidFill>
          </a:ln>
        </p:spPr>
        <p:txBody>
          <a:bodyPr wrap="square" rtlCol="0">
            <a:spAutoFit/>
          </a:bodyPr>
          <a:lstStyle/>
          <a:p>
            <a:r>
              <a:rPr lang="en-GB" sz="1400" dirty="0"/>
              <a:t>Partition two 2-digit numbers using a variety of models and images. </a:t>
            </a:r>
          </a:p>
        </p:txBody>
      </p:sp>
      <p:pic>
        <p:nvPicPr>
          <p:cNvPr id="31745" name="Picture 1"/>
          <p:cNvPicPr>
            <a:picLocks noChangeAspect="1" noChangeArrowheads="1"/>
          </p:cNvPicPr>
          <p:nvPr/>
        </p:nvPicPr>
        <p:blipFill>
          <a:blip r:embed="rId2" cstate="print"/>
          <a:srcRect/>
          <a:stretch>
            <a:fillRect/>
          </a:stretch>
        </p:blipFill>
        <p:spPr bwMode="auto">
          <a:xfrm>
            <a:off x="1503380" y="4555305"/>
            <a:ext cx="3389839" cy="1673374"/>
          </a:xfrm>
          <a:prstGeom prst="rect">
            <a:avLst/>
          </a:prstGeom>
          <a:noFill/>
          <a:ln w="9525">
            <a:noFill/>
            <a:miter lim="800000"/>
            <a:headEnd/>
            <a:tailEnd/>
          </a:ln>
        </p:spPr>
      </p:pic>
      <p:pic>
        <p:nvPicPr>
          <p:cNvPr id="15" name="Picture 2"/>
          <p:cNvPicPr>
            <a:picLocks noChangeAspect="1" noChangeArrowheads="1"/>
          </p:cNvPicPr>
          <p:nvPr/>
        </p:nvPicPr>
        <p:blipFill>
          <a:blip r:embed="rId3" cstate="print"/>
          <a:srcRect t="18093" b="12062"/>
          <a:stretch>
            <a:fillRect/>
          </a:stretch>
        </p:blipFill>
        <p:spPr bwMode="auto">
          <a:xfrm>
            <a:off x="5648745" y="4600108"/>
            <a:ext cx="4786267" cy="1520994"/>
          </a:xfrm>
          <a:prstGeom prst="rect">
            <a:avLst/>
          </a:prstGeom>
          <a:noFill/>
          <a:ln w="9525">
            <a:noFill/>
            <a:miter lim="800000"/>
            <a:headEnd/>
            <a:tailEnd/>
          </a:ln>
        </p:spPr>
      </p:pic>
      <p:pic>
        <p:nvPicPr>
          <p:cNvPr id="31746" name="Picture 2"/>
          <p:cNvPicPr>
            <a:picLocks noChangeAspect="1" noChangeArrowheads="1"/>
          </p:cNvPicPr>
          <p:nvPr/>
        </p:nvPicPr>
        <p:blipFill>
          <a:blip r:embed="rId4" cstate="print"/>
          <a:srcRect/>
          <a:stretch>
            <a:fillRect/>
          </a:stretch>
        </p:blipFill>
        <p:spPr bwMode="auto">
          <a:xfrm>
            <a:off x="1050551" y="6291307"/>
            <a:ext cx="4199182" cy="566693"/>
          </a:xfrm>
          <a:prstGeom prst="rect">
            <a:avLst/>
          </a:prstGeom>
          <a:noFill/>
          <a:ln w="9525">
            <a:noFill/>
            <a:miter lim="800000"/>
            <a:headEnd/>
            <a:tailEnd/>
          </a:ln>
        </p:spPr>
      </p:pic>
    </p:spTree>
    <p:extLst>
      <p:ext uri="{BB962C8B-B14F-4D97-AF65-F5344CB8AC3E}">
        <p14:creationId xmlns:p14="http://schemas.microsoft.com/office/powerpoint/2010/main" val="30737413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8537" y="5483943"/>
            <a:ext cx="6248654" cy="11266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3180574" y="118163"/>
            <a:ext cx="4768292"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Addition: Year 2</a:t>
            </a:r>
          </a:p>
        </p:txBody>
      </p:sp>
      <p:pic>
        <p:nvPicPr>
          <p:cNvPr id="12" name="Picture 4"/>
          <p:cNvPicPr>
            <a:picLocks noChangeAspect="1" noChangeArrowheads="1"/>
          </p:cNvPicPr>
          <p:nvPr/>
        </p:nvPicPr>
        <p:blipFill>
          <a:blip r:embed="rId3" cstate="print"/>
          <a:srcRect t="35433" b="17717"/>
          <a:stretch>
            <a:fillRect/>
          </a:stretch>
        </p:blipFill>
        <p:spPr bwMode="auto">
          <a:xfrm>
            <a:off x="4593439" y="2869553"/>
            <a:ext cx="2119333" cy="920971"/>
          </a:xfrm>
          <a:prstGeom prst="rect">
            <a:avLst/>
          </a:prstGeom>
          <a:noFill/>
          <a:ln w="9525">
            <a:noFill/>
            <a:miter lim="800000"/>
            <a:headEnd/>
            <a:tailEnd/>
          </a:ln>
        </p:spPr>
      </p:pic>
      <p:sp>
        <p:nvSpPr>
          <p:cNvPr id="9" name="TextBox 8"/>
          <p:cNvSpPr txBox="1"/>
          <p:nvPr/>
        </p:nvSpPr>
        <p:spPr>
          <a:xfrm>
            <a:off x="236671" y="2976989"/>
            <a:ext cx="4227755" cy="738664"/>
          </a:xfrm>
          <a:prstGeom prst="rect">
            <a:avLst/>
          </a:prstGeom>
          <a:solidFill>
            <a:schemeClr val="bg2"/>
          </a:solidFill>
          <a:ln w="12700">
            <a:solidFill>
              <a:schemeClr val="tx1"/>
            </a:solidFill>
          </a:ln>
        </p:spPr>
        <p:txBody>
          <a:bodyPr wrap="square" rtlCol="0">
            <a:spAutoFit/>
          </a:bodyPr>
          <a:lstStyle/>
          <a:p>
            <a:r>
              <a:rPr lang="en-GB" sz="1400" dirty="0"/>
              <a:t>Use partitioning  to add two 2-digit numbers  using concrete resources and/or a numbered number line and then progressing to an empty number line. </a:t>
            </a:r>
          </a:p>
        </p:txBody>
      </p:sp>
      <p:pic>
        <p:nvPicPr>
          <p:cNvPr id="53250" name="Picture 2"/>
          <p:cNvPicPr>
            <a:picLocks noChangeAspect="1" noChangeArrowheads="1"/>
          </p:cNvPicPr>
          <p:nvPr/>
        </p:nvPicPr>
        <p:blipFill>
          <a:blip r:embed="rId4" cstate="print"/>
          <a:srcRect/>
          <a:stretch>
            <a:fillRect/>
          </a:stretch>
        </p:blipFill>
        <p:spPr bwMode="auto">
          <a:xfrm>
            <a:off x="5993576" y="1269401"/>
            <a:ext cx="1977840" cy="1463041"/>
          </a:xfrm>
          <a:prstGeom prst="rect">
            <a:avLst/>
          </a:prstGeom>
          <a:noFill/>
          <a:ln w="9525">
            <a:noFill/>
            <a:miter lim="800000"/>
            <a:headEnd/>
            <a:tailEnd/>
          </a:ln>
        </p:spPr>
      </p:pic>
      <p:pic>
        <p:nvPicPr>
          <p:cNvPr id="53251" name="Picture 3"/>
          <p:cNvPicPr>
            <a:picLocks noChangeAspect="1" noChangeArrowheads="1"/>
          </p:cNvPicPr>
          <p:nvPr/>
        </p:nvPicPr>
        <p:blipFill>
          <a:blip r:embed="rId5" cstate="print"/>
          <a:srcRect/>
          <a:stretch>
            <a:fillRect/>
          </a:stretch>
        </p:blipFill>
        <p:spPr bwMode="auto">
          <a:xfrm>
            <a:off x="3241022" y="1265202"/>
            <a:ext cx="2116287" cy="1477408"/>
          </a:xfrm>
          <a:prstGeom prst="rect">
            <a:avLst/>
          </a:prstGeom>
          <a:noFill/>
          <a:ln w="9525">
            <a:noFill/>
            <a:miter lim="800000"/>
            <a:headEnd/>
            <a:tailEnd/>
          </a:ln>
        </p:spPr>
      </p:pic>
      <p:pic>
        <p:nvPicPr>
          <p:cNvPr id="13" name="Picture 2"/>
          <p:cNvPicPr>
            <a:picLocks noChangeAspect="1" noChangeArrowheads="1"/>
          </p:cNvPicPr>
          <p:nvPr/>
        </p:nvPicPr>
        <p:blipFill>
          <a:blip r:embed="rId6" cstate="print"/>
          <a:srcRect t="13434" b="8061"/>
          <a:stretch>
            <a:fillRect/>
          </a:stretch>
        </p:blipFill>
        <p:spPr bwMode="auto">
          <a:xfrm>
            <a:off x="2000926" y="3949569"/>
            <a:ext cx="7702476" cy="1434350"/>
          </a:xfrm>
          <a:prstGeom prst="rect">
            <a:avLst/>
          </a:prstGeom>
          <a:noFill/>
          <a:ln w="9525">
            <a:noFill/>
            <a:miter lim="800000"/>
            <a:headEnd/>
            <a:tailEnd/>
          </a:ln>
        </p:spPr>
      </p:pic>
      <p:sp>
        <p:nvSpPr>
          <p:cNvPr id="10" name="TextBox 9"/>
          <p:cNvSpPr txBox="1"/>
          <p:nvPr/>
        </p:nvSpPr>
        <p:spPr>
          <a:xfrm>
            <a:off x="176124" y="5447131"/>
            <a:ext cx="3790368" cy="738664"/>
          </a:xfrm>
          <a:prstGeom prst="rect">
            <a:avLst/>
          </a:prstGeom>
          <a:solidFill>
            <a:schemeClr val="bg2"/>
          </a:solidFill>
          <a:ln w="12700">
            <a:solidFill>
              <a:schemeClr val="tx1"/>
            </a:solidFill>
          </a:ln>
        </p:spPr>
        <p:txBody>
          <a:bodyPr wrap="square" rtlCol="0">
            <a:spAutoFit/>
          </a:bodyPr>
          <a:lstStyle/>
          <a:p>
            <a:r>
              <a:rPr lang="en-GB" sz="1400" dirty="0"/>
              <a:t>As children gain confidence with adding on tens and ones, they should be taught to combine the jumps on an empty number line.</a:t>
            </a:r>
          </a:p>
        </p:txBody>
      </p:sp>
      <p:sp>
        <p:nvSpPr>
          <p:cNvPr id="14" name="TextBox 13"/>
          <p:cNvSpPr txBox="1"/>
          <p:nvPr/>
        </p:nvSpPr>
        <p:spPr>
          <a:xfrm>
            <a:off x="3065930" y="926594"/>
            <a:ext cx="2377440" cy="307777"/>
          </a:xfrm>
          <a:prstGeom prst="rect">
            <a:avLst/>
          </a:prstGeom>
          <a:solidFill>
            <a:schemeClr val="bg2"/>
          </a:solidFill>
          <a:ln w="12700">
            <a:solidFill>
              <a:schemeClr val="tx1"/>
            </a:solidFill>
          </a:ln>
        </p:spPr>
        <p:txBody>
          <a:bodyPr wrap="square" rtlCol="0">
            <a:spAutoFit/>
          </a:bodyPr>
          <a:lstStyle/>
          <a:p>
            <a:pPr algn="ctr"/>
            <a:r>
              <a:rPr lang="en-GB" sz="1400" dirty="0"/>
              <a:t>Add 2 digit number  and ones </a:t>
            </a:r>
          </a:p>
        </p:txBody>
      </p:sp>
      <p:sp>
        <p:nvSpPr>
          <p:cNvPr id="16" name="TextBox 15"/>
          <p:cNvSpPr txBox="1"/>
          <p:nvPr/>
        </p:nvSpPr>
        <p:spPr>
          <a:xfrm>
            <a:off x="5843195" y="906871"/>
            <a:ext cx="2375648" cy="307777"/>
          </a:xfrm>
          <a:prstGeom prst="rect">
            <a:avLst/>
          </a:prstGeom>
          <a:solidFill>
            <a:schemeClr val="bg2"/>
          </a:solidFill>
          <a:ln w="12700">
            <a:solidFill>
              <a:schemeClr val="tx1"/>
            </a:solidFill>
          </a:ln>
        </p:spPr>
        <p:txBody>
          <a:bodyPr wrap="square" rtlCol="0">
            <a:spAutoFit/>
          </a:bodyPr>
          <a:lstStyle/>
          <a:p>
            <a:pPr algn="ctr"/>
            <a:r>
              <a:rPr lang="en-GB" sz="1400" dirty="0"/>
              <a:t>Add 2 digit number  and tens </a:t>
            </a:r>
          </a:p>
        </p:txBody>
      </p:sp>
      <p:pic>
        <p:nvPicPr>
          <p:cNvPr id="19" name="Picture 2"/>
          <p:cNvPicPr>
            <a:picLocks noChangeAspect="1" noChangeArrowheads="1"/>
          </p:cNvPicPr>
          <p:nvPr/>
        </p:nvPicPr>
        <p:blipFill>
          <a:blip r:embed="rId7" cstate="print"/>
          <a:srcRect/>
          <a:stretch>
            <a:fillRect/>
          </a:stretch>
        </p:blipFill>
        <p:spPr bwMode="auto">
          <a:xfrm>
            <a:off x="7108284" y="2861534"/>
            <a:ext cx="4047395" cy="1032773"/>
          </a:xfrm>
          <a:prstGeom prst="rect">
            <a:avLst/>
          </a:prstGeom>
          <a:noFill/>
          <a:ln w="9525">
            <a:noFill/>
            <a:miter lim="800000"/>
            <a:headEnd/>
            <a:tailEnd/>
          </a:ln>
        </p:spPr>
      </p:pic>
    </p:spTree>
    <p:extLst>
      <p:ext uri="{BB962C8B-B14F-4D97-AF65-F5344CB8AC3E}">
        <p14:creationId xmlns:p14="http://schemas.microsoft.com/office/powerpoint/2010/main" val="30737413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Rectangle 13"/>
          <p:cNvSpPr/>
          <p:nvPr/>
        </p:nvSpPr>
        <p:spPr>
          <a:xfrm>
            <a:off x="3626794" y="0"/>
            <a:ext cx="4768292"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Addition: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3</a:t>
            </a:r>
          </a:p>
        </p:txBody>
      </p:sp>
      <p:sp>
        <p:nvSpPr>
          <p:cNvPr id="20" name="TextBox 19"/>
          <p:cNvSpPr txBox="1"/>
          <p:nvPr/>
        </p:nvSpPr>
        <p:spPr>
          <a:xfrm>
            <a:off x="2860706" y="784550"/>
            <a:ext cx="6336704" cy="1384995"/>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3 statutory requirements :</a:t>
            </a:r>
          </a:p>
          <a:p>
            <a:pPr marL="285750" indent="-285750">
              <a:buFont typeface="Arial" pitchFamily="34" charset="0"/>
              <a:buChar char="•"/>
            </a:pPr>
            <a:r>
              <a:rPr lang="en-GB" sz="1400" dirty="0"/>
              <a:t>Find 10 or 100 more than a given number.</a:t>
            </a:r>
          </a:p>
          <a:p>
            <a:pPr marL="285750" indent="-285750">
              <a:buFont typeface="Arial" pitchFamily="34" charset="0"/>
              <a:buChar char="•"/>
            </a:pPr>
            <a:r>
              <a:rPr lang="en-GB" sz="1400" dirty="0"/>
              <a:t>Recognise the place value of each digit in a three-digit number (hundreds, tens, ones).</a:t>
            </a:r>
          </a:p>
          <a:p>
            <a:pPr marL="285750" indent="-285750">
              <a:buFont typeface="Arial" pitchFamily="34" charset="0"/>
              <a:buChar char="•"/>
            </a:pPr>
            <a:r>
              <a:rPr lang="en-GB" sz="1400" dirty="0"/>
              <a:t>Add numbers with up to three digits, using formal written methods of columnar addition.</a:t>
            </a:r>
          </a:p>
        </p:txBody>
      </p:sp>
      <p:sp>
        <p:nvSpPr>
          <p:cNvPr id="21" name="Rectangle 20"/>
          <p:cNvSpPr/>
          <p:nvPr/>
        </p:nvSpPr>
        <p:spPr>
          <a:xfrm>
            <a:off x="591669" y="3461836"/>
            <a:ext cx="3044416" cy="461665"/>
          </a:xfrm>
          <a:prstGeom prst="rect">
            <a:avLst/>
          </a:prstGeom>
        </p:spPr>
        <p:txBody>
          <a:bodyPr wrap="square">
            <a:spAutoFit/>
          </a:bodyPr>
          <a:lstStyle/>
          <a:p>
            <a:pPr algn="ctr"/>
            <a:r>
              <a:rPr lang="en-GB" sz="2400" b="1" dirty="0">
                <a:solidFill>
                  <a:srgbClr val="00B050"/>
                </a:solidFill>
              </a:rPr>
              <a:t>42 + 31 = 73  </a:t>
            </a:r>
          </a:p>
        </p:txBody>
      </p:sp>
      <p:sp>
        <p:nvSpPr>
          <p:cNvPr id="23" name="TextBox 22"/>
          <p:cNvSpPr txBox="1"/>
          <p:nvPr/>
        </p:nvSpPr>
        <p:spPr>
          <a:xfrm>
            <a:off x="548640" y="4016886"/>
            <a:ext cx="3141233" cy="1384995"/>
          </a:xfrm>
          <a:prstGeom prst="rect">
            <a:avLst/>
          </a:prstGeom>
          <a:noFill/>
        </p:spPr>
        <p:txBody>
          <a:bodyPr wrap="square" rtlCol="0">
            <a:spAutoFit/>
          </a:bodyPr>
          <a:lstStyle/>
          <a:p>
            <a:pPr algn="ctr"/>
            <a:r>
              <a:rPr lang="en-GB" sz="2800" b="1" dirty="0">
                <a:solidFill>
                  <a:srgbClr val="0000FF"/>
                </a:solidFill>
              </a:rPr>
              <a:t>40 + 2</a:t>
            </a:r>
          </a:p>
          <a:p>
            <a:pPr algn="ctr"/>
            <a:r>
              <a:rPr lang="en-GB" sz="2800" b="1" u="sng" dirty="0">
                <a:solidFill>
                  <a:srgbClr val="0000FF"/>
                </a:solidFill>
              </a:rPr>
              <a:t>30 + 1 </a:t>
            </a:r>
          </a:p>
          <a:p>
            <a:pPr algn="ctr"/>
            <a:r>
              <a:rPr lang="en-GB" sz="2800" b="1" u="sng" dirty="0">
                <a:solidFill>
                  <a:srgbClr val="0000FF"/>
                </a:solidFill>
              </a:rPr>
              <a:t>70 + 3 </a:t>
            </a:r>
          </a:p>
        </p:txBody>
      </p:sp>
      <p:pic>
        <p:nvPicPr>
          <p:cNvPr id="24"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l="8076" t="36469" r="12921" b="14919"/>
          <a:stretch>
            <a:fillRect/>
          </a:stretch>
        </p:blipFill>
        <p:spPr bwMode="auto">
          <a:xfrm>
            <a:off x="3539265" y="3583451"/>
            <a:ext cx="3410175" cy="204446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TextBox 24"/>
          <p:cNvSpPr txBox="1"/>
          <p:nvPr/>
        </p:nvSpPr>
        <p:spPr>
          <a:xfrm>
            <a:off x="7067775" y="4324569"/>
            <a:ext cx="613186" cy="369332"/>
          </a:xfrm>
          <a:prstGeom prst="rect">
            <a:avLst/>
          </a:prstGeom>
          <a:noFill/>
        </p:spPr>
        <p:txBody>
          <a:bodyPr wrap="square" rtlCol="0">
            <a:spAutoFit/>
          </a:bodyPr>
          <a:lstStyle/>
          <a:p>
            <a:pPr algn="ctr"/>
            <a:r>
              <a:rPr lang="en-GB" b="1" dirty="0"/>
              <a:t>OR</a:t>
            </a:r>
          </a:p>
        </p:txBody>
      </p:sp>
      <p:pic>
        <p:nvPicPr>
          <p:cNvPr id="54275" name="Picture 3"/>
          <p:cNvPicPr>
            <a:picLocks noChangeAspect="1" noChangeArrowheads="1"/>
          </p:cNvPicPr>
          <p:nvPr/>
        </p:nvPicPr>
        <p:blipFill>
          <a:blip r:embed="rId3" cstate="print"/>
          <a:srcRect/>
          <a:stretch>
            <a:fillRect/>
          </a:stretch>
        </p:blipFill>
        <p:spPr bwMode="auto">
          <a:xfrm>
            <a:off x="7889787" y="2385210"/>
            <a:ext cx="2577404" cy="3392972"/>
          </a:xfrm>
          <a:prstGeom prst="rect">
            <a:avLst/>
          </a:prstGeom>
          <a:noFill/>
          <a:ln w="9525">
            <a:noFill/>
            <a:miter lim="800000"/>
            <a:headEnd/>
            <a:tailEnd/>
          </a:ln>
        </p:spPr>
      </p:pic>
      <p:sp>
        <p:nvSpPr>
          <p:cNvPr id="26" name="TextBox 25"/>
          <p:cNvSpPr txBox="1"/>
          <p:nvPr/>
        </p:nvSpPr>
        <p:spPr>
          <a:xfrm>
            <a:off x="258182" y="2568198"/>
            <a:ext cx="6325498" cy="523220"/>
          </a:xfrm>
          <a:prstGeom prst="rect">
            <a:avLst/>
          </a:prstGeom>
          <a:solidFill>
            <a:schemeClr val="bg2"/>
          </a:solidFill>
          <a:ln w="12700">
            <a:solidFill>
              <a:schemeClr val="tx1"/>
            </a:solidFill>
          </a:ln>
        </p:spPr>
        <p:txBody>
          <a:bodyPr wrap="square" rtlCol="0">
            <a:spAutoFit/>
          </a:bodyPr>
          <a:lstStyle/>
          <a:p>
            <a:r>
              <a:rPr lang="en-GB" sz="1400" dirty="0"/>
              <a:t>Use expanded column method  with place value resources to support the conceptual understanding of  adding numbers up to three digits </a:t>
            </a:r>
            <a:r>
              <a:rPr lang="en-GB" sz="1400" b="1" i="1" dirty="0"/>
              <a:t>with  no carrying</a:t>
            </a:r>
            <a:r>
              <a:rPr lang="en-GB" sz="1400" dirty="0"/>
              <a:t>. </a:t>
            </a:r>
          </a:p>
        </p:txBody>
      </p:sp>
    </p:spTree>
    <p:extLst>
      <p:ext uri="{BB962C8B-B14F-4D97-AF65-F5344CB8AC3E}">
        <p14:creationId xmlns:p14="http://schemas.microsoft.com/office/powerpoint/2010/main" val="11376064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Rectangle 13"/>
          <p:cNvSpPr/>
          <p:nvPr/>
        </p:nvSpPr>
        <p:spPr>
          <a:xfrm>
            <a:off x="3626794" y="0"/>
            <a:ext cx="4768292"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Addition: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3</a:t>
            </a:r>
          </a:p>
        </p:txBody>
      </p:sp>
      <p:sp>
        <p:nvSpPr>
          <p:cNvPr id="27" name="Rectangle 26"/>
          <p:cNvSpPr/>
          <p:nvPr/>
        </p:nvSpPr>
        <p:spPr>
          <a:xfrm>
            <a:off x="903758" y="1740424"/>
            <a:ext cx="1976462" cy="467436"/>
          </a:xfrm>
          <a:prstGeom prst="rect">
            <a:avLst/>
          </a:prstGeom>
        </p:spPr>
        <p:txBody>
          <a:bodyPr wrap="square">
            <a:spAutoFit/>
          </a:bodyPr>
          <a:lstStyle/>
          <a:p>
            <a:r>
              <a:rPr lang="en-GB" sz="2400" b="1" dirty="0">
                <a:solidFill>
                  <a:srgbClr val="00B050"/>
                </a:solidFill>
              </a:rPr>
              <a:t>47 + 36 = 83  </a:t>
            </a:r>
          </a:p>
        </p:txBody>
      </p:sp>
      <p:pic>
        <p:nvPicPr>
          <p:cNvPr id="28" name="Picture 2"/>
          <p:cNvPicPr>
            <a:picLocks noChangeAspect="1" noChangeArrowheads="1"/>
          </p:cNvPicPr>
          <p:nvPr/>
        </p:nvPicPr>
        <p:blipFill>
          <a:blip r:embed="rId2" cstate="print"/>
          <a:srcRect l="2693" t="9494" r="4040" b="5425"/>
          <a:stretch>
            <a:fillRect/>
          </a:stretch>
        </p:blipFill>
        <p:spPr bwMode="auto">
          <a:xfrm>
            <a:off x="3074770" y="1680310"/>
            <a:ext cx="3412091" cy="2658412"/>
          </a:xfrm>
          <a:prstGeom prst="rect">
            <a:avLst/>
          </a:prstGeom>
          <a:noFill/>
          <a:ln w="9525">
            <a:noFill/>
            <a:miter lim="800000"/>
            <a:headEnd/>
            <a:tailEnd/>
          </a:ln>
        </p:spPr>
      </p:pic>
      <p:pic>
        <p:nvPicPr>
          <p:cNvPr id="55298" name="Picture 2"/>
          <p:cNvPicPr>
            <a:picLocks noChangeAspect="1" noChangeArrowheads="1"/>
          </p:cNvPicPr>
          <p:nvPr/>
        </p:nvPicPr>
        <p:blipFill>
          <a:blip r:embed="rId3" cstate="print"/>
          <a:srcRect/>
          <a:stretch>
            <a:fillRect/>
          </a:stretch>
        </p:blipFill>
        <p:spPr bwMode="auto">
          <a:xfrm>
            <a:off x="7604984" y="1647210"/>
            <a:ext cx="3045087" cy="3013178"/>
          </a:xfrm>
          <a:prstGeom prst="rect">
            <a:avLst/>
          </a:prstGeom>
          <a:noFill/>
          <a:ln w="9525">
            <a:noFill/>
            <a:miter lim="800000"/>
            <a:headEnd/>
            <a:tailEnd/>
          </a:ln>
        </p:spPr>
      </p:pic>
      <p:sp>
        <p:nvSpPr>
          <p:cNvPr id="13" name="TextBox 12"/>
          <p:cNvSpPr txBox="1"/>
          <p:nvPr/>
        </p:nvSpPr>
        <p:spPr>
          <a:xfrm>
            <a:off x="1688949" y="922278"/>
            <a:ext cx="6658985" cy="523220"/>
          </a:xfrm>
          <a:prstGeom prst="rect">
            <a:avLst/>
          </a:prstGeom>
          <a:solidFill>
            <a:schemeClr val="bg2"/>
          </a:solidFill>
          <a:ln w="12700">
            <a:solidFill>
              <a:schemeClr val="tx1"/>
            </a:solidFill>
          </a:ln>
        </p:spPr>
        <p:txBody>
          <a:bodyPr wrap="square" rtlCol="0">
            <a:spAutoFit/>
          </a:bodyPr>
          <a:lstStyle/>
          <a:p>
            <a:r>
              <a:rPr lang="en-GB" sz="1400" dirty="0"/>
              <a:t>Progress to using  the expanded column method  with place value resources to support the conceptual understanding of  adding numbers up to three digits </a:t>
            </a:r>
            <a:r>
              <a:rPr lang="en-GB" sz="1400" b="1" i="1" dirty="0"/>
              <a:t>with carrying</a:t>
            </a:r>
            <a:r>
              <a:rPr lang="en-GB" sz="1400" dirty="0"/>
              <a:t>. </a:t>
            </a:r>
          </a:p>
        </p:txBody>
      </p:sp>
      <p:sp>
        <p:nvSpPr>
          <p:cNvPr id="15" name="Rectangle 14"/>
          <p:cNvSpPr/>
          <p:nvPr/>
        </p:nvSpPr>
        <p:spPr>
          <a:xfrm>
            <a:off x="992430" y="2165365"/>
            <a:ext cx="1793800" cy="1815882"/>
          </a:xfrm>
          <a:prstGeom prst="rect">
            <a:avLst/>
          </a:prstGeom>
        </p:spPr>
        <p:txBody>
          <a:bodyPr wrap="square">
            <a:spAutoFit/>
          </a:bodyPr>
          <a:lstStyle/>
          <a:p>
            <a:r>
              <a:rPr lang="en-GB" sz="2800" b="1" dirty="0">
                <a:solidFill>
                  <a:srgbClr val="0000FF"/>
                </a:solidFill>
              </a:rPr>
              <a:t>40 + 7</a:t>
            </a:r>
          </a:p>
          <a:p>
            <a:r>
              <a:rPr lang="en-GB" sz="2800" b="1" u="sng" dirty="0">
                <a:solidFill>
                  <a:srgbClr val="0000FF"/>
                </a:solidFill>
              </a:rPr>
              <a:t>30 + 6 </a:t>
            </a:r>
          </a:p>
          <a:p>
            <a:r>
              <a:rPr lang="en-GB" sz="2800" b="1" u="sng" dirty="0">
                <a:solidFill>
                  <a:srgbClr val="0000FF"/>
                </a:solidFill>
              </a:rPr>
              <a:t>80 + 3 </a:t>
            </a:r>
          </a:p>
          <a:p>
            <a:r>
              <a:rPr lang="en-GB" sz="2800" b="1" dirty="0">
                <a:solidFill>
                  <a:srgbClr val="0000FF"/>
                </a:solidFill>
              </a:rPr>
              <a:t>10</a:t>
            </a:r>
          </a:p>
        </p:txBody>
      </p:sp>
      <p:sp>
        <p:nvSpPr>
          <p:cNvPr id="16" name="TextBox 15"/>
          <p:cNvSpPr txBox="1"/>
          <p:nvPr/>
        </p:nvSpPr>
        <p:spPr>
          <a:xfrm>
            <a:off x="6702015" y="2786226"/>
            <a:ext cx="613186" cy="369332"/>
          </a:xfrm>
          <a:prstGeom prst="rect">
            <a:avLst/>
          </a:prstGeom>
          <a:noFill/>
        </p:spPr>
        <p:txBody>
          <a:bodyPr wrap="square" rtlCol="0">
            <a:spAutoFit/>
          </a:bodyPr>
          <a:lstStyle/>
          <a:p>
            <a:pPr algn="ctr"/>
            <a:r>
              <a:rPr lang="en-GB" b="1" dirty="0"/>
              <a:t>OR</a:t>
            </a:r>
          </a:p>
        </p:txBody>
      </p:sp>
      <p:sp>
        <p:nvSpPr>
          <p:cNvPr id="17" name="Rectangle 16"/>
          <p:cNvSpPr/>
          <p:nvPr/>
        </p:nvSpPr>
        <p:spPr>
          <a:xfrm>
            <a:off x="805641" y="5308924"/>
            <a:ext cx="2403732" cy="461665"/>
          </a:xfrm>
          <a:prstGeom prst="rect">
            <a:avLst/>
          </a:prstGeom>
        </p:spPr>
        <p:txBody>
          <a:bodyPr wrap="square">
            <a:spAutoFit/>
          </a:bodyPr>
          <a:lstStyle/>
          <a:p>
            <a:r>
              <a:rPr lang="en-GB" sz="2400" b="1" dirty="0">
                <a:solidFill>
                  <a:srgbClr val="00B050"/>
                </a:solidFill>
              </a:rPr>
              <a:t>367 + 185 = 552 </a:t>
            </a:r>
          </a:p>
        </p:txBody>
      </p:sp>
      <p:sp>
        <p:nvSpPr>
          <p:cNvPr id="18" name="Rectangle 17"/>
          <p:cNvSpPr/>
          <p:nvPr/>
        </p:nvSpPr>
        <p:spPr>
          <a:xfrm>
            <a:off x="3339595" y="4890939"/>
            <a:ext cx="2553934" cy="2246769"/>
          </a:xfrm>
          <a:prstGeom prst="rect">
            <a:avLst/>
          </a:prstGeom>
        </p:spPr>
        <p:txBody>
          <a:bodyPr wrap="square">
            <a:spAutoFit/>
          </a:bodyPr>
          <a:lstStyle/>
          <a:p>
            <a:r>
              <a:rPr lang="en-GB" sz="2800" b="1" dirty="0">
                <a:solidFill>
                  <a:srgbClr val="0000FF"/>
                </a:solidFill>
              </a:rPr>
              <a:t>300  +  60  + 7</a:t>
            </a:r>
          </a:p>
          <a:p>
            <a:r>
              <a:rPr lang="en-GB" sz="2800" b="1" u="sng" dirty="0">
                <a:solidFill>
                  <a:srgbClr val="0000FF"/>
                </a:solidFill>
              </a:rPr>
              <a:t>100  +  80  + 5</a:t>
            </a:r>
          </a:p>
          <a:p>
            <a:r>
              <a:rPr lang="en-GB" sz="2800" b="1" u="sng" dirty="0">
                <a:solidFill>
                  <a:srgbClr val="0000FF"/>
                </a:solidFill>
              </a:rPr>
              <a:t>500  +  50  + 2</a:t>
            </a:r>
          </a:p>
          <a:p>
            <a:r>
              <a:rPr lang="en-GB" sz="2800" b="1" dirty="0">
                <a:solidFill>
                  <a:srgbClr val="0000FF"/>
                </a:solidFill>
              </a:rPr>
              <a:t>100      10		</a:t>
            </a:r>
            <a:endParaRPr lang="en-GB" sz="2800" dirty="0"/>
          </a:p>
        </p:txBody>
      </p:sp>
      <p:sp>
        <p:nvSpPr>
          <p:cNvPr id="19" name="TextBox 18"/>
          <p:cNvSpPr txBox="1"/>
          <p:nvPr/>
        </p:nvSpPr>
        <p:spPr>
          <a:xfrm>
            <a:off x="6058146" y="5325773"/>
            <a:ext cx="3767604" cy="1169551"/>
          </a:xfrm>
          <a:prstGeom prst="rect">
            <a:avLst/>
          </a:prstGeom>
          <a:solidFill>
            <a:schemeClr val="bg2"/>
          </a:solidFill>
          <a:ln w="12700">
            <a:solidFill>
              <a:schemeClr val="tx1"/>
            </a:solidFill>
          </a:ln>
        </p:spPr>
        <p:txBody>
          <a:bodyPr wrap="square" rtlCol="0">
            <a:spAutoFit/>
          </a:bodyPr>
          <a:lstStyle/>
          <a:p>
            <a:r>
              <a:rPr lang="en-GB" sz="1400" b="1" dirty="0">
                <a:solidFill>
                  <a:srgbClr val="FF0000"/>
                </a:solidFill>
              </a:rPr>
              <a:t>Note:  </a:t>
            </a:r>
            <a:r>
              <a:rPr lang="en-GB" sz="1400" dirty="0"/>
              <a:t>The carried ten or carried hundred is just as important as any other number, therefore, it should be written as clear and as large as any other number, and placed at the </a:t>
            </a:r>
            <a:r>
              <a:rPr lang="en-GB" sz="1400" b="1" dirty="0"/>
              <a:t>bottom</a:t>
            </a:r>
            <a:r>
              <a:rPr lang="en-GB" sz="1400" dirty="0"/>
              <a:t> of the column in which it is to be added.</a:t>
            </a:r>
          </a:p>
        </p:txBody>
      </p:sp>
      <p:sp>
        <p:nvSpPr>
          <p:cNvPr id="22" name="TextBox 21"/>
          <p:cNvSpPr txBox="1"/>
          <p:nvPr/>
        </p:nvSpPr>
        <p:spPr>
          <a:xfrm>
            <a:off x="195428" y="4388035"/>
            <a:ext cx="5000515" cy="523220"/>
          </a:xfrm>
          <a:prstGeom prst="rect">
            <a:avLst/>
          </a:prstGeom>
          <a:solidFill>
            <a:schemeClr val="bg2"/>
          </a:solidFill>
          <a:ln w="12700">
            <a:solidFill>
              <a:schemeClr val="tx1"/>
            </a:solidFill>
          </a:ln>
        </p:spPr>
        <p:txBody>
          <a:bodyPr wrap="square" rtlCol="0">
            <a:spAutoFit/>
          </a:bodyPr>
          <a:lstStyle/>
          <a:p>
            <a:r>
              <a:rPr lang="en-GB" sz="1400" dirty="0"/>
              <a:t>Extend to using  the expanded column method  to add three digit numbers + three digit numbers </a:t>
            </a:r>
            <a:r>
              <a:rPr lang="en-GB" sz="1400" b="1" i="1" dirty="0"/>
              <a:t>with carrying</a:t>
            </a:r>
            <a:r>
              <a:rPr lang="en-GB" sz="1400" dirty="0"/>
              <a:t>. </a:t>
            </a:r>
          </a:p>
        </p:txBody>
      </p:sp>
    </p:spTree>
    <p:extLst>
      <p:ext uri="{BB962C8B-B14F-4D97-AF65-F5344CB8AC3E}">
        <p14:creationId xmlns:p14="http://schemas.microsoft.com/office/powerpoint/2010/main" val="11376064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297688" y="98507"/>
            <a:ext cx="4768292"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Addition: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4</a:t>
            </a:r>
            <a:endPar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5" name="TextBox 4"/>
          <p:cNvSpPr txBox="1"/>
          <p:nvPr/>
        </p:nvSpPr>
        <p:spPr>
          <a:xfrm>
            <a:off x="219526" y="2859100"/>
            <a:ext cx="2232249" cy="954107"/>
          </a:xfrm>
          <a:prstGeom prst="rect">
            <a:avLst/>
          </a:prstGeom>
          <a:solidFill>
            <a:schemeClr val="bg2"/>
          </a:solidFill>
          <a:ln w="12700">
            <a:solidFill>
              <a:schemeClr val="tx1"/>
            </a:solidFill>
          </a:ln>
        </p:spPr>
        <p:txBody>
          <a:bodyPr wrap="square" rtlCol="0">
            <a:spAutoFit/>
          </a:bodyPr>
          <a:lstStyle/>
          <a:p>
            <a:r>
              <a:rPr lang="en-GB" sz="1400" dirty="0"/>
              <a:t>Build on learning from Year 3 and model how expanded method links to compact column addition method. </a:t>
            </a:r>
          </a:p>
        </p:txBody>
      </p:sp>
      <p:sp>
        <p:nvSpPr>
          <p:cNvPr id="6" name="TextBox 5"/>
          <p:cNvSpPr txBox="1"/>
          <p:nvPr/>
        </p:nvSpPr>
        <p:spPr>
          <a:xfrm>
            <a:off x="10066903" y="2029191"/>
            <a:ext cx="1944217" cy="2462213"/>
          </a:xfrm>
          <a:prstGeom prst="rect">
            <a:avLst/>
          </a:prstGeom>
          <a:solidFill>
            <a:schemeClr val="bg2"/>
          </a:solidFill>
          <a:ln w="12700">
            <a:solidFill>
              <a:schemeClr val="tx1"/>
            </a:solidFill>
          </a:ln>
        </p:spPr>
        <p:txBody>
          <a:bodyPr wrap="square" rtlCol="0">
            <a:spAutoFit/>
          </a:bodyPr>
          <a:lstStyle/>
          <a:p>
            <a:r>
              <a:rPr lang="en-GB" sz="1400" b="1" dirty="0">
                <a:solidFill>
                  <a:srgbClr val="FF0000"/>
                </a:solidFill>
              </a:rPr>
              <a:t>Note:  </a:t>
            </a:r>
            <a:r>
              <a:rPr lang="en-GB" sz="1400" dirty="0"/>
              <a:t>The carried ten or carried hundred is just as important as any other number, therefore, it should be written as clear and as large as any other number, and placed at the </a:t>
            </a:r>
            <a:r>
              <a:rPr lang="en-GB" sz="1400" b="1" dirty="0"/>
              <a:t>bottom</a:t>
            </a:r>
            <a:r>
              <a:rPr lang="en-GB" sz="1400" dirty="0"/>
              <a:t> of the column in which it is to be added.</a:t>
            </a:r>
          </a:p>
        </p:txBody>
      </p:sp>
      <p:pic>
        <p:nvPicPr>
          <p:cNvPr id="7" name="Picture 3"/>
          <p:cNvPicPr>
            <a:picLocks noChangeAspect="1" noChangeArrowheads="1"/>
          </p:cNvPicPr>
          <p:nvPr/>
        </p:nvPicPr>
        <p:blipFill>
          <a:blip r:embed="rId2" cstate="print"/>
          <a:srcRect t="5785" b="7713"/>
          <a:stretch>
            <a:fillRect/>
          </a:stretch>
        </p:blipFill>
        <p:spPr bwMode="auto">
          <a:xfrm>
            <a:off x="5664368" y="2376825"/>
            <a:ext cx="4320480" cy="2073128"/>
          </a:xfrm>
          <a:prstGeom prst="rect">
            <a:avLst/>
          </a:prstGeom>
          <a:noFill/>
          <a:ln w="9525">
            <a:noFill/>
            <a:miter lim="800000"/>
            <a:headEnd/>
            <a:tailEnd/>
          </a:ln>
        </p:spPr>
      </p:pic>
      <p:pic>
        <p:nvPicPr>
          <p:cNvPr id="8" name="Picture 2"/>
          <p:cNvPicPr>
            <a:picLocks noChangeAspect="1" noChangeArrowheads="1"/>
          </p:cNvPicPr>
          <p:nvPr/>
        </p:nvPicPr>
        <p:blipFill>
          <a:blip r:embed="rId3" cstate="print"/>
          <a:srcRect/>
          <a:stretch>
            <a:fillRect/>
          </a:stretch>
        </p:blipFill>
        <p:spPr bwMode="auto">
          <a:xfrm>
            <a:off x="2605707" y="2370460"/>
            <a:ext cx="2934481" cy="2087859"/>
          </a:xfrm>
          <a:prstGeom prst="rect">
            <a:avLst/>
          </a:prstGeom>
          <a:noFill/>
          <a:ln w="9525">
            <a:noFill/>
            <a:miter lim="800000"/>
            <a:headEnd/>
            <a:tailEnd/>
          </a:ln>
        </p:spPr>
      </p:pic>
      <p:sp>
        <p:nvSpPr>
          <p:cNvPr id="10" name="TextBox 9"/>
          <p:cNvSpPr txBox="1"/>
          <p:nvPr/>
        </p:nvSpPr>
        <p:spPr>
          <a:xfrm>
            <a:off x="2311532" y="5284485"/>
            <a:ext cx="2357287" cy="954107"/>
          </a:xfrm>
          <a:prstGeom prst="rect">
            <a:avLst/>
          </a:prstGeom>
          <a:solidFill>
            <a:schemeClr val="bg2"/>
          </a:solidFill>
          <a:ln w="12700">
            <a:solidFill>
              <a:schemeClr val="tx1"/>
            </a:solidFill>
          </a:ln>
        </p:spPr>
        <p:txBody>
          <a:bodyPr wrap="square" rtlCol="0">
            <a:spAutoFit/>
          </a:bodyPr>
          <a:lstStyle/>
          <a:p>
            <a:r>
              <a:rPr lang="en-GB" sz="1400" dirty="0"/>
              <a:t>By the end of year 4, pupils should be adding numbers up to 4 digits using compact column addition method. </a:t>
            </a:r>
          </a:p>
        </p:txBody>
      </p:sp>
      <p:pic>
        <p:nvPicPr>
          <p:cNvPr id="11" name="Picture 5"/>
          <p:cNvPicPr>
            <a:picLocks noChangeAspect="1" noChangeArrowheads="1"/>
          </p:cNvPicPr>
          <p:nvPr/>
        </p:nvPicPr>
        <p:blipFill>
          <a:blip r:embed="rId4" cstate="print"/>
          <a:srcRect/>
          <a:stretch>
            <a:fillRect/>
          </a:stretch>
        </p:blipFill>
        <p:spPr bwMode="auto">
          <a:xfrm>
            <a:off x="4800172" y="4672691"/>
            <a:ext cx="2030934" cy="2042303"/>
          </a:xfrm>
          <a:prstGeom prst="rect">
            <a:avLst/>
          </a:prstGeom>
          <a:noFill/>
          <a:ln w="9525">
            <a:noFill/>
            <a:miter lim="800000"/>
            <a:headEnd/>
            <a:tailEnd/>
          </a:ln>
        </p:spPr>
      </p:pic>
      <p:sp>
        <p:nvSpPr>
          <p:cNvPr id="9" name="TextBox 8"/>
          <p:cNvSpPr txBox="1"/>
          <p:nvPr/>
        </p:nvSpPr>
        <p:spPr>
          <a:xfrm>
            <a:off x="2613276" y="917811"/>
            <a:ext cx="6336704" cy="1384995"/>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4 statutory requirements :</a:t>
            </a:r>
          </a:p>
          <a:p>
            <a:pPr marL="285750" indent="-285750">
              <a:buFont typeface="Arial" pitchFamily="34" charset="0"/>
              <a:buChar char="•"/>
            </a:pPr>
            <a:r>
              <a:rPr lang="en-GB" sz="1400" dirty="0"/>
              <a:t>Find 1000 more than a given number.</a:t>
            </a:r>
          </a:p>
          <a:p>
            <a:pPr marL="285750" indent="-285750">
              <a:buFont typeface="Arial" pitchFamily="34" charset="0"/>
              <a:buChar char="•"/>
            </a:pPr>
            <a:r>
              <a:rPr lang="en-GB" sz="1400" dirty="0"/>
              <a:t>Add  numbers with up to 4 digits using the formal written methods of columnar addition where appropriate.</a:t>
            </a:r>
          </a:p>
          <a:p>
            <a:pPr marL="285750" indent="-285750">
              <a:buFont typeface="Arial" pitchFamily="34" charset="0"/>
              <a:buChar char="•"/>
            </a:pPr>
            <a:r>
              <a:rPr lang="en-GB" sz="1400" dirty="0"/>
              <a:t>Solve addition two-step problems in contexts, deciding which operations and methods to use and why,</a:t>
            </a:r>
          </a:p>
        </p:txBody>
      </p:sp>
    </p:spTree>
    <p:extLst>
      <p:ext uri="{BB962C8B-B14F-4D97-AF65-F5344CB8AC3E}">
        <p14:creationId xmlns:p14="http://schemas.microsoft.com/office/powerpoint/2010/main" val="1153811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268942" y="3428659"/>
            <a:ext cx="2291378" cy="2677656"/>
          </a:xfrm>
          <a:prstGeom prst="rect">
            <a:avLst/>
          </a:prstGeom>
          <a:solidFill>
            <a:schemeClr val="bg2"/>
          </a:solidFill>
          <a:ln w="12700">
            <a:solidFill>
              <a:schemeClr val="tx1"/>
            </a:solidFill>
          </a:ln>
        </p:spPr>
        <p:txBody>
          <a:bodyPr wrap="square" rtlCol="0">
            <a:spAutoFit/>
          </a:bodyPr>
          <a:lstStyle/>
          <a:p>
            <a:r>
              <a:rPr lang="en-GB" sz="1400" dirty="0"/>
              <a:t>In year 5 and 6 pupils should be adding numbers  using compact column addition method. </a:t>
            </a:r>
            <a:r>
              <a:rPr lang="en-GB" sz="1400" dirty="0">
                <a:solidFill>
                  <a:srgbClr val="FF0000"/>
                </a:solidFill>
              </a:rPr>
              <a:t>N</a:t>
            </a:r>
            <a:r>
              <a:rPr lang="en-GB" sz="1400" b="1" dirty="0">
                <a:solidFill>
                  <a:srgbClr val="FF0000"/>
                </a:solidFill>
              </a:rPr>
              <a:t>ote:  </a:t>
            </a:r>
            <a:r>
              <a:rPr lang="en-GB" sz="1400" dirty="0"/>
              <a:t>The carried ten, hundred, thousand is just as important as any other number, therefore, it should be written as clear and as large as any other number, and placed at the </a:t>
            </a:r>
            <a:r>
              <a:rPr lang="en-GB" sz="1400" b="1" dirty="0"/>
              <a:t>bottom</a:t>
            </a:r>
            <a:r>
              <a:rPr lang="en-GB" sz="1400" dirty="0"/>
              <a:t> of the column in which it is to be added.</a:t>
            </a:r>
          </a:p>
        </p:txBody>
      </p:sp>
      <p:pic>
        <p:nvPicPr>
          <p:cNvPr id="4" name="Picture 2"/>
          <p:cNvPicPr>
            <a:picLocks noChangeAspect="1" noChangeArrowheads="1"/>
          </p:cNvPicPr>
          <p:nvPr/>
        </p:nvPicPr>
        <p:blipFill>
          <a:blip r:embed="rId2" cstate="print"/>
          <a:srcRect l="2613" t="7766" r="5225" b="7766"/>
          <a:stretch>
            <a:fillRect/>
          </a:stretch>
        </p:blipFill>
        <p:spPr bwMode="auto">
          <a:xfrm>
            <a:off x="7382271" y="3259942"/>
            <a:ext cx="3809805" cy="2349343"/>
          </a:xfrm>
          <a:prstGeom prst="rect">
            <a:avLst/>
          </a:prstGeom>
          <a:noFill/>
          <a:ln w="9525">
            <a:noFill/>
            <a:miter lim="800000"/>
            <a:headEnd/>
            <a:tailEnd/>
          </a:ln>
        </p:spPr>
      </p:pic>
      <p:sp>
        <p:nvSpPr>
          <p:cNvPr id="5" name="TextBox 4"/>
          <p:cNvSpPr txBox="1"/>
          <p:nvPr/>
        </p:nvSpPr>
        <p:spPr>
          <a:xfrm>
            <a:off x="5042747" y="3442444"/>
            <a:ext cx="2207908" cy="2677656"/>
          </a:xfrm>
          <a:prstGeom prst="rect">
            <a:avLst/>
          </a:prstGeom>
          <a:solidFill>
            <a:schemeClr val="bg2"/>
          </a:solidFill>
          <a:ln w="12700">
            <a:solidFill>
              <a:schemeClr val="tx1"/>
            </a:solidFill>
          </a:ln>
        </p:spPr>
        <p:txBody>
          <a:bodyPr wrap="square" rtlCol="0">
            <a:spAutoFit/>
          </a:bodyPr>
          <a:lstStyle/>
          <a:p>
            <a:r>
              <a:rPr lang="en-GB" sz="1400" dirty="0"/>
              <a:t>When adding decimals, it is essential that the decimal point  does not move and kept in line. </a:t>
            </a:r>
          </a:p>
          <a:p>
            <a:endParaRPr lang="en-GB" sz="1400" dirty="0"/>
          </a:p>
          <a:p>
            <a:r>
              <a:rPr lang="en-GB" sz="1400" dirty="0"/>
              <a:t>Where necessary, a zero should be added as a </a:t>
            </a:r>
            <a:r>
              <a:rPr lang="en-GB" sz="1400" b="1" i="1" dirty="0"/>
              <a:t>place holder</a:t>
            </a:r>
            <a:r>
              <a:rPr lang="en-GB" sz="1400" b="1" dirty="0"/>
              <a:t>.</a:t>
            </a:r>
          </a:p>
          <a:p>
            <a:endParaRPr lang="en-GB" sz="1400" b="1" dirty="0"/>
          </a:p>
          <a:p>
            <a:endParaRPr lang="en-GB" sz="1400" b="1" dirty="0"/>
          </a:p>
          <a:p>
            <a:endParaRPr lang="en-GB" sz="1400" b="1" dirty="0"/>
          </a:p>
          <a:p>
            <a:endParaRPr lang="en-GB" sz="1400" dirty="0"/>
          </a:p>
        </p:txBody>
      </p:sp>
      <p:pic>
        <p:nvPicPr>
          <p:cNvPr id="6" name="Picture 3"/>
          <p:cNvPicPr>
            <a:picLocks noChangeAspect="1" noChangeArrowheads="1"/>
          </p:cNvPicPr>
          <p:nvPr/>
        </p:nvPicPr>
        <p:blipFill>
          <a:blip r:embed="rId3" cstate="print"/>
          <a:srcRect l="3032" t="14687" r="9095" b="5875"/>
          <a:stretch>
            <a:fillRect/>
          </a:stretch>
        </p:blipFill>
        <p:spPr bwMode="auto">
          <a:xfrm>
            <a:off x="2721686" y="3782859"/>
            <a:ext cx="2090648" cy="1906285"/>
          </a:xfrm>
          <a:prstGeom prst="rect">
            <a:avLst/>
          </a:prstGeom>
          <a:noFill/>
          <a:ln w="9525">
            <a:noFill/>
            <a:miter lim="800000"/>
            <a:headEnd/>
            <a:tailEnd/>
          </a:ln>
        </p:spPr>
      </p:pic>
      <p:sp>
        <p:nvSpPr>
          <p:cNvPr id="11" name="Rectangle 10"/>
          <p:cNvSpPr/>
          <p:nvPr/>
        </p:nvSpPr>
        <p:spPr>
          <a:xfrm>
            <a:off x="2878347" y="105919"/>
            <a:ext cx="5920852"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Addition: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5 &amp; 6</a:t>
            </a:r>
          </a:p>
        </p:txBody>
      </p:sp>
      <p:sp>
        <p:nvSpPr>
          <p:cNvPr id="7" name="TextBox 6"/>
          <p:cNvSpPr txBox="1"/>
          <p:nvPr/>
        </p:nvSpPr>
        <p:spPr>
          <a:xfrm>
            <a:off x="2205317" y="882243"/>
            <a:ext cx="7734747" cy="2308324"/>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600" dirty="0"/>
              <a:t>Year 5 statutory requirements </a:t>
            </a:r>
            <a:r>
              <a:rPr lang="en-GB" sz="1600" b="1" dirty="0"/>
              <a:t>:</a:t>
            </a:r>
            <a:r>
              <a:rPr lang="en-GB" sz="1600" dirty="0"/>
              <a:t>   </a:t>
            </a:r>
          </a:p>
          <a:p>
            <a:pPr marL="285750" indent="-285750">
              <a:buFont typeface="Arial" pitchFamily="34" charset="0"/>
              <a:buChar char="•"/>
            </a:pPr>
            <a:r>
              <a:rPr lang="en-GB" sz="1600" dirty="0"/>
              <a:t>Add whole numbers with more than 4 digits using formal written methods of columnar addition.</a:t>
            </a:r>
          </a:p>
          <a:p>
            <a:pPr marL="285750" indent="-285750">
              <a:buFont typeface="Arial" pitchFamily="34" charset="0"/>
              <a:buChar char="•"/>
            </a:pPr>
            <a:r>
              <a:rPr lang="en-GB" sz="1600" dirty="0"/>
              <a:t>Add numbers mentally, with increasingly large numbers.</a:t>
            </a:r>
          </a:p>
          <a:p>
            <a:pPr marL="285750" indent="-285750">
              <a:buFont typeface="Arial" pitchFamily="34" charset="0"/>
              <a:buChar char="•"/>
            </a:pPr>
            <a:r>
              <a:rPr lang="en-GB" sz="1600" dirty="0"/>
              <a:t>Solve addition multi-step problems in contexts, deciding which operations and methods to use and why.</a:t>
            </a:r>
          </a:p>
          <a:p>
            <a:pPr marL="285750" indent="-285750">
              <a:buFont typeface="Arial" pitchFamily="34" charset="0"/>
              <a:buChar char="•"/>
            </a:pPr>
            <a:r>
              <a:rPr lang="en-GB" sz="1600" dirty="0"/>
              <a:t>Solve problems involving numbers up to three decimal places </a:t>
            </a:r>
          </a:p>
          <a:p>
            <a:pPr marL="285750" indent="-285750"/>
            <a:r>
              <a:rPr lang="en-GB" sz="1600" dirty="0"/>
              <a:t>Year 6 statutory requirements </a:t>
            </a:r>
            <a:r>
              <a:rPr lang="en-GB" sz="1600" b="1" dirty="0"/>
              <a:t>:</a:t>
            </a:r>
            <a:r>
              <a:rPr lang="en-GB" sz="1600" dirty="0"/>
              <a:t>   </a:t>
            </a:r>
          </a:p>
          <a:p>
            <a:pPr marL="285750" indent="-285750">
              <a:buFont typeface="Arial" pitchFamily="34" charset="0"/>
              <a:buChar char="•"/>
            </a:pPr>
            <a:r>
              <a:rPr lang="en-GB" sz="1600" dirty="0"/>
              <a:t>Pupils are expected to solve more complex addition and subtraction problems </a:t>
            </a:r>
          </a:p>
        </p:txBody>
      </p:sp>
    </p:spTree>
    <p:extLst>
      <p:ext uri="{BB962C8B-B14F-4D97-AF65-F5344CB8AC3E}">
        <p14:creationId xmlns:p14="http://schemas.microsoft.com/office/powerpoint/2010/main" val="39312562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01760" y="3863683"/>
            <a:ext cx="4331467" cy="29943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3422957" y="136405"/>
            <a:ext cx="4506868" cy="923330"/>
          </a:xfrm>
          <a:prstGeom prst="rect">
            <a:avLst/>
          </a:prstGeom>
          <a:noFill/>
        </p:spPr>
        <p:txBody>
          <a:bodyPr wrap="squar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a:t>
            </a:r>
          </a:p>
        </p:txBody>
      </p:sp>
      <p:pic>
        <p:nvPicPr>
          <p:cNvPr id="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t="6118"/>
          <a:stretch>
            <a:fillRect/>
          </a:stretch>
        </p:blipFill>
        <p:spPr bwMode="auto">
          <a:xfrm>
            <a:off x="3951521" y="1400623"/>
            <a:ext cx="4549398" cy="217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97937" y="2947596"/>
            <a:ext cx="3625452" cy="6482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l="4991" t="16512" r="4991" b="22017"/>
          <a:stretch>
            <a:fillRect/>
          </a:stretch>
        </p:blipFill>
        <p:spPr bwMode="auto">
          <a:xfrm>
            <a:off x="8325656" y="3855919"/>
            <a:ext cx="3667997" cy="454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1402009" y="1287758"/>
            <a:ext cx="2556805" cy="2862322"/>
          </a:xfrm>
          <a:prstGeom prst="rect">
            <a:avLst/>
          </a:prstGeom>
          <a:noFill/>
        </p:spPr>
        <p:txBody>
          <a:bodyPr wrap="square" rtlCol="0">
            <a:spAutoFit/>
          </a:bodyPr>
          <a:lstStyle/>
          <a:p>
            <a:r>
              <a:rPr lang="en-GB" b="1" u="sng" dirty="0">
                <a:solidFill>
                  <a:srgbClr val="002060"/>
                </a:solidFill>
              </a:rPr>
              <a:t>Concrete resources:</a:t>
            </a:r>
            <a:r>
              <a:rPr lang="en-GB" b="1" dirty="0"/>
              <a:t> </a:t>
            </a:r>
          </a:p>
          <a:p>
            <a:r>
              <a:rPr lang="en-GB" dirty="0">
                <a:solidFill>
                  <a:srgbClr val="002060"/>
                </a:solidFill>
              </a:rPr>
              <a:t>100 square</a:t>
            </a:r>
          </a:p>
          <a:p>
            <a:r>
              <a:rPr lang="en-GB" dirty="0">
                <a:solidFill>
                  <a:srgbClr val="002060"/>
                </a:solidFill>
              </a:rPr>
              <a:t>Number lines</a:t>
            </a:r>
          </a:p>
          <a:p>
            <a:r>
              <a:rPr lang="en-GB" dirty="0">
                <a:solidFill>
                  <a:srgbClr val="002060"/>
                </a:solidFill>
              </a:rPr>
              <a:t>Bead strings</a:t>
            </a:r>
          </a:p>
          <a:p>
            <a:r>
              <a:rPr lang="en-GB" dirty="0">
                <a:solidFill>
                  <a:srgbClr val="002060"/>
                </a:solidFill>
              </a:rPr>
              <a:t>Straws </a:t>
            </a:r>
          </a:p>
          <a:p>
            <a:r>
              <a:rPr lang="en-GB" dirty="0" err="1">
                <a:solidFill>
                  <a:srgbClr val="002060"/>
                </a:solidFill>
              </a:rPr>
              <a:t>Dienes</a:t>
            </a:r>
            <a:endParaRPr lang="en-GB" dirty="0">
              <a:solidFill>
                <a:srgbClr val="002060"/>
              </a:solidFill>
            </a:endParaRPr>
          </a:p>
          <a:p>
            <a:r>
              <a:rPr lang="en-GB" dirty="0">
                <a:solidFill>
                  <a:srgbClr val="002060"/>
                </a:solidFill>
              </a:rPr>
              <a:t>Counting stick</a:t>
            </a:r>
          </a:p>
          <a:p>
            <a:r>
              <a:rPr lang="en-GB" dirty="0">
                <a:solidFill>
                  <a:srgbClr val="002060"/>
                </a:solidFill>
              </a:rPr>
              <a:t>Place value dice</a:t>
            </a:r>
          </a:p>
          <a:p>
            <a:r>
              <a:rPr lang="en-GB" dirty="0">
                <a:solidFill>
                  <a:srgbClr val="002060"/>
                </a:solidFill>
              </a:rPr>
              <a:t>Place value cards</a:t>
            </a:r>
          </a:p>
          <a:p>
            <a:r>
              <a:rPr lang="en-GB" dirty="0">
                <a:solidFill>
                  <a:srgbClr val="002060"/>
                </a:solidFill>
              </a:rPr>
              <a:t>Place value counters</a:t>
            </a:r>
          </a:p>
        </p:txBody>
      </p:sp>
      <p:pic>
        <p:nvPicPr>
          <p:cNvPr id="10" name="Picture 9" descr="http://www.eleanorpalmer.camden.sch.uk/wp-content/uploads/2013/06/numicon2.jpg">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60752" y="4388385"/>
            <a:ext cx="2515246" cy="167892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www.educatorsoutlet.com/images/products/10621DD.jpg">
            <a:hlinkClick r:id="rId8"/>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16388" b="6279"/>
          <a:stretch/>
        </p:blipFill>
        <p:spPr bwMode="auto">
          <a:xfrm rot="1072799">
            <a:off x="8760297" y="4674333"/>
            <a:ext cx="1699814" cy="131450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p:cNvPicPr>
            <a:picLocks noChangeAspect="1" noChangeArrowheads="1"/>
          </p:cNvPicPr>
          <p:nvPr/>
        </p:nvPicPr>
        <p:blipFill>
          <a:blip r:embed="rId10" cstate="print"/>
          <a:srcRect l="4395" t="30236" r="13184" b="15118"/>
          <a:stretch>
            <a:fillRect/>
          </a:stretch>
        </p:blipFill>
        <p:spPr bwMode="auto">
          <a:xfrm>
            <a:off x="8512600" y="1383381"/>
            <a:ext cx="3353085" cy="1693305"/>
          </a:xfrm>
          <a:prstGeom prst="rect">
            <a:avLst/>
          </a:prstGeom>
          <a:noFill/>
          <a:ln w="9525">
            <a:noFill/>
            <a:miter lim="800000"/>
            <a:headEnd/>
            <a:tailEnd/>
          </a:ln>
        </p:spPr>
      </p:pic>
    </p:spTree>
    <p:extLst>
      <p:ext uri="{BB962C8B-B14F-4D97-AF65-F5344CB8AC3E}">
        <p14:creationId xmlns:p14="http://schemas.microsoft.com/office/powerpoint/2010/main" val="37271825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147737" y="3572"/>
            <a:ext cx="6904198"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Reception </a:t>
            </a:r>
          </a:p>
        </p:txBody>
      </p:sp>
      <p:pic>
        <p:nvPicPr>
          <p:cNvPr id="5" name="Picture 4"/>
          <p:cNvPicPr>
            <a:picLocks noChangeAspect="1" noChangeArrowheads="1"/>
          </p:cNvPicPr>
          <p:nvPr/>
        </p:nvPicPr>
        <p:blipFill>
          <a:blip r:embed="rId2" cstate="print"/>
          <a:srcRect l="2856" t="11390" r="7616" b="7248"/>
          <a:stretch>
            <a:fillRect/>
          </a:stretch>
        </p:blipFill>
        <p:spPr bwMode="auto">
          <a:xfrm>
            <a:off x="2572816" y="1762353"/>
            <a:ext cx="2070034" cy="1850453"/>
          </a:xfrm>
          <a:prstGeom prst="rect">
            <a:avLst/>
          </a:prstGeom>
          <a:noFill/>
          <a:ln w="9525">
            <a:noFill/>
            <a:miter lim="800000"/>
            <a:headEnd/>
            <a:tailEnd/>
          </a:ln>
        </p:spPr>
      </p:pic>
      <p:pic>
        <p:nvPicPr>
          <p:cNvPr id="6" name="Picture 2"/>
          <p:cNvPicPr>
            <a:picLocks noChangeAspect="1" noChangeArrowheads="1"/>
          </p:cNvPicPr>
          <p:nvPr/>
        </p:nvPicPr>
        <p:blipFill>
          <a:blip r:embed="rId3" cstate="print"/>
          <a:srcRect/>
          <a:stretch>
            <a:fillRect/>
          </a:stretch>
        </p:blipFill>
        <p:spPr bwMode="auto">
          <a:xfrm>
            <a:off x="8228461" y="2136971"/>
            <a:ext cx="1849147" cy="1728192"/>
          </a:xfrm>
          <a:prstGeom prst="rect">
            <a:avLst/>
          </a:prstGeom>
          <a:noFill/>
          <a:ln w="9525">
            <a:noFill/>
            <a:miter lim="800000"/>
            <a:headEnd/>
            <a:tailEnd/>
          </a:ln>
        </p:spPr>
      </p:pic>
      <p:sp>
        <p:nvSpPr>
          <p:cNvPr id="7" name="TextBox 6"/>
          <p:cNvSpPr txBox="1"/>
          <p:nvPr/>
        </p:nvSpPr>
        <p:spPr>
          <a:xfrm>
            <a:off x="5551686" y="1857346"/>
            <a:ext cx="2299760" cy="738664"/>
          </a:xfrm>
          <a:prstGeom prst="rect">
            <a:avLst/>
          </a:prstGeom>
          <a:solidFill>
            <a:schemeClr val="bg1">
              <a:lumMod val="95000"/>
            </a:schemeClr>
          </a:solidFill>
          <a:ln>
            <a:solidFill>
              <a:schemeClr val="tx1"/>
            </a:solidFill>
          </a:ln>
        </p:spPr>
        <p:txBody>
          <a:bodyPr wrap="square" rtlCol="0">
            <a:spAutoFit/>
          </a:bodyPr>
          <a:lstStyle/>
          <a:p>
            <a:r>
              <a:rPr lang="en-GB" sz="1400" dirty="0"/>
              <a:t>Begin to count backwards in familiar contexts such as number rhymes or stories.</a:t>
            </a:r>
          </a:p>
        </p:txBody>
      </p:sp>
      <p:sp>
        <p:nvSpPr>
          <p:cNvPr id="8" name="Oval Callout 18"/>
          <p:cNvSpPr/>
          <p:nvPr/>
        </p:nvSpPr>
        <p:spPr>
          <a:xfrm>
            <a:off x="10135782" y="1818042"/>
            <a:ext cx="1590053" cy="1280159"/>
          </a:xfrm>
          <a:prstGeom prst="wedgeEllipseCallout">
            <a:avLst>
              <a:gd name="adj1" fmla="val -61657"/>
              <a:gd name="adj2" fmla="val 318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3"/>
          <p:cNvPicPr>
            <a:picLocks noChangeAspect="1" noChangeArrowheads="1"/>
          </p:cNvPicPr>
          <p:nvPr/>
        </p:nvPicPr>
        <p:blipFill>
          <a:blip r:embed="rId4" cstate="print"/>
          <a:srcRect/>
          <a:stretch>
            <a:fillRect/>
          </a:stretch>
        </p:blipFill>
        <p:spPr bwMode="auto">
          <a:xfrm>
            <a:off x="5066852" y="2617322"/>
            <a:ext cx="2990626" cy="1348471"/>
          </a:xfrm>
          <a:prstGeom prst="rect">
            <a:avLst/>
          </a:prstGeom>
          <a:noFill/>
          <a:ln w="9525">
            <a:noFill/>
            <a:miter lim="800000"/>
            <a:headEnd/>
            <a:tailEnd/>
          </a:ln>
        </p:spPr>
      </p:pic>
      <p:sp>
        <p:nvSpPr>
          <p:cNvPr id="10" name="TextBox 9"/>
          <p:cNvSpPr txBox="1"/>
          <p:nvPr/>
        </p:nvSpPr>
        <p:spPr>
          <a:xfrm>
            <a:off x="245291" y="1858767"/>
            <a:ext cx="2250483" cy="954107"/>
          </a:xfrm>
          <a:prstGeom prst="rect">
            <a:avLst/>
          </a:prstGeom>
          <a:solidFill>
            <a:schemeClr val="bg2"/>
          </a:solidFill>
          <a:ln w="12700">
            <a:solidFill>
              <a:schemeClr val="tx1"/>
            </a:solidFill>
          </a:ln>
        </p:spPr>
        <p:txBody>
          <a:bodyPr wrap="square" rtlCol="0">
            <a:spAutoFit/>
          </a:bodyPr>
          <a:lstStyle/>
          <a:p>
            <a:pPr algn="ctr"/>
            <a:r>
              <a:rPr lang="en-GB" sz="1400" dirty="0"/>
              <a:t>Say which number is one less than a given number using a number line or number track to 20.</a:t>
            </a:r>
          </a:p>
        </p:txBody>
      </p:sp>
      <p:sp>
        <p:nvSpPr>
          <p:cNvPr id="11" name="TextBox 10"/>
          <p:cNvSpPr txBox="1"/>
          <p:nvPr/>
        </p:nvSpPr>
        <p:spPr>
          <a:xfrm>
            <a:off x="343807" y="4023118"/>
            <a:ext cx="3389096" cy="523220"/>
          </a:xfrm>
          <a:prstGeom prst="rect">
            <a:avLst/>
          </a:prstGeom>
          <a:solidFill>
            <a:schemeClr val="bg1">
              <a:lumMod val="95000"/>
            </a:schemeClr>
          </a:solidFill>
          <a:ln w="12700">
            <a:solidFill>
              <a:schemeClr val="tx1"/>
            </a:solidFill>
          </a:ln>
        </p:spPr>
        <p:txBody>
          <a:bodyPr wrap="square" rtlCol="0">
            <a:spAutoFit/>
          </a:bodyPr>
          <a:lstStyle/>
          <a:p>
            <a:r>
              <a:rPr lang="en-GB" sz="1400" dirty="0"/>
              <a:t>Begin to relate subtraction to ‘taking away’ using concrete objects and role play. </a:t>
            </a:r>
          </a:p>
        </p:txBody>
      </p:sp>
      <p:grpSp>
        <p:nvGrpSpPr>
          <p:cNvPr id="12" name="Group 115"/>
          <p:cNvGrpSpPr>
            <a:grpSpLocks/>
          </p:cNvGrpSpPr>
          <p:nvPr/>
        </p:nvGrpSpPr>
        <p:grpSpPr bwMode="auto">
          <a:xfrm>
            <a:off x="635546" y="4773774"/>
            <a:ext cx="1615262" cy="720080"/>
            <a:chOff x="1752" y="1927"/>
            <a:chExt cx="816" cy="454"/>
          </a:xfrm>
        </p:grpSpPr>
        <p:grpSp>
          <p:nvGrpSpPr>
            <p:cNvPr id="13" name="Group 36"/>
            <p:cNvGrpSpPr>
              <a:grpSpLocks/>
            </p:cNvGrpSpPr>
            <p:nvPr/>
          </p:nvGrpSpPr>
          <p:grpSpPr bwMode="auto">
            <a:xfrm>
              <a:off x="1752" y="1973"/>
              <a:ext cx="816" cy="408"/>
              <a:chOff x="3645" y="3203"/>
              <a:chExt cx="506" cy="288"/>
            </a:xfrm>
          </p:grpSpPr>
          <p:pic>
            <p:nvPicPr>
              <p:cNvPr id="17" name="Picture 37" descr="j0232136"/>
              <p:cNvPicPr>
                <a:picLocks noChangeAspect="1" noChangeArrowheads="1"/>
              </p:cNvPicPr>
              <p:nvPr/>
            </p:nvPicPr>
            <p:blipFill>
              <a:blip r:embed="rId5" cstate="print"/>
              <a:srcRect/>
              <a:stretch>
                <a:fillRect/>
              </a:stretch>
            </p:blipFill>
            <p:spPr bwMode="auto">
              <a:xfrm>
                <a:off x="3645" y="3203"/>
                <a:ext cx="218" cy="288"/>
              </a:xfrm>
              <a:prstGeom prst="rect">
                <a:avLst/>
              </a:prstGeom>
              <a:noFill/>
              <a:ln w="9525">
                <a:noFill/>
                <a:miter lim="800000"/>
                <a:headEnd/>
                <a:tailEnd/>
              </a:ln>
            </p:spPr>
          </p:pic>
          <p:pic>
            <p:nvPicPr>
              <p:cNvPr id="18" name="Picture 38" descr="j0232136"/>
              <p:cNvPicPr>
                <a:picLocks noChangeAspect="1" noChangeArrowheads="1"/>
              </p:cNvPicPr>
              <p:nvPr/>
            </p:nvPicPr>
            <p:blipFill>
              <a:blip r:embed="rId5" cstate="print"/>
              <a:srcRect/>
              <a:stretch>
                <a:fillRect/>
              </a:stretch>
            </p:blipFill>
            <p:spPr bwMode="auto">
              <a:xfrm>
                <a:off x="3789" y="3203"/>
                <a:ext cx="218" cy="288"/>
              </a:xfrm>
              <a:prstGeom prst="rect">
                <a:avLst/>
              </a:prstGeom>
              <a:noFill/>
              <a:ln w="9525">
                <a:noFill/>
                <a:miter lim="800000"/>
                <a:headEnd/>
                <a:tailEnd/>
              </a:ln>
            </p:spPr>
          </p:pic>
          <p:pic>
            <p:nvPicPr>
              <p:cNvPr id="19" name="Picture 39" descr="j0232136"/>
              <p:cNvPicPr>
                <a:picLocks noChangeAspect="1" noChangeArrowheads="1"/>
              </p:cNvPicPr>
              <p:nvPr/>
            </p:nvPicPr>
            <p:blipFill>
              <a:blip r:embed="rId5" cstate="print"/>
              <a:srcRect/>
              <a:stretch>
                <a:fillRect/>
              </a:stretch>
            </p:blipFill>
            <p:spPr bwMode="auto">
              <a:xfrm>
                <a:off x="3933" y="3203"/>
                <a:ext cx="218" cy="288"/>
              </a:xfrm>
              <a:prstGeom prst="rect">
                <a:avLst/>
              </a:prstGeom>
              <a:noFill/>
              <a:ln w="9525">
                <a:noFill/>
                <a:miter lim="800000"/>
                <a:headEnd/>
                <a:tailEnd/>
              </a:ln>
            </p:spPr>
          </p:pic>
        </p:grpSp>
        <p:grpSp>
          <p:nvGrpSpPr>
            <p:cNvPr id="14" name="Group 114"/>
            <p:cNvGrpSpPr>
              <a:grpSpLocks/>
            </p:cNvGrpSpPr>
            <p:nvPr/>
          </p:nvGrpSpPr>
          <p:grpSpPr bwMode="auto">
            <a:xfrm>
              <a:off x="1979" y="1927"/>
              <a:ext cx="544" cy="454"/>
              <a:chOff x="1979" y="1927"/>
              <a:chExt cx="544" cy="454"/>
            </a:xfrm>
          </p:grpSpPr>
          <p:sp>
            <p:nvSpPr>
              <p:cNvPr id="15" name="Line 106"/>
              <p:cNvSpPr>
                <a:spLocks noChangeShapeType="1"/>
              </p:cNvSpPr>
              <p:nvPr/>
            </p:nvSpPr>
            <p:spPr bwMode="auto">
              <a:xfrm flipH="1">
                <a:off x="2251" y="1927"/>
                <a:ext cx="272" cy="454"/>
              </a:xfrm>
              <a:prstGeom prst="line">
                <a:avLst/>
              </a:prstGeom>
              <a:noFill/>
              <a:ln w="38100">
                <a:solidFill>
                  <a:schemeClr val="accent2"/>
                </a:solidFill>
                <a:round/>
                <a:headEnd/>
                <a:tailEnd/>
              </a:ln>
            </p:spPr>
            <p:txBody>
              <a:bodyPr/>
              <a:lstStyle/>
              <a:p>
                <a:endParaRPr lang="en-GB"/>
              </a:p>
            </p:txBody>
          </p:sp>
          <p:sp>
            <p:nvSpPr>
              <p:cNvPr id="16" name="Line 108"/>
              <p:cNvSpPr>
                <a:spLocks noChangeShapeType="1"/>
              </p:cNvSpPr>
              <p:nvPr/>
            </p:nvSpPr>
            <p:spPr bwMode="auto">
              <a:xfrm flipH="1">
                <a:off x="1979" y="1927"/>
                <a:ext cx="272" cy="454"/>
              </a:xfrm>
              <a:prstGeom prst="line">
                <a:avLst/>
              </a:prstGeom>
              <a:noFill/>
              <a:ln w="38100">
                <a:solidFill>
                  <a:schemeClr val="accent2"/>
                </a:solidFill>
                <a:round/>
                <a:headEnd/>
                <a:tailEnd/>
              </a:ln>
            </p:spPr>
            <p:txBody>
              <a:bodyPr/>
              <a:lstStyle/>
              <a:p>
                <a:endParaRPr lang="en-GB"/>
              </a:p>
            </p:txBody>
          </p:sp>
        </p:grpSp>
      </p:grpSp>
      <p:sp>
        <p:nvSpPr>
          <p:cNvPr id="20" name="AutoShape 105"/>
          <p:cNvSpPr>
            <a:spLocks noChangeArrowheads="1"/>
          </p:cNvSpPr>
          <p:nvPr/>
        </p:nvSpPr>
        <p:spPr bwMode="auto">
          <a:xfrm>
            <a:off x="2632175" y="4678413"/>
            <a:ext cx="1682588" cy="792014"/>
          </a:xfrm>
          <a:prstGeom prst="wedgeRoundRectCallout">
            <a:avLst>
              <a:gd name="adj1" fmla="val -69843"/>
              <a:gd name="adj2" fmla="val 7718"/>
              <a:gd name="adj3" fmla="val 16667"/>
            </a:avLst>
          </a:prstGeom>
          <a:solidFill>
            <a:schemeClr val="bg1"/>
          </a:solidFill>
          <a:ln w="28575">
            <a:solidFill>
              <a:schemeClr val="tx1"/>
            </a:solidFill>
            <a:miter lim="800000"/>
            <a:headEnd/>
            <a:tailEnd/>
          </a:ln>
        </p:spPr>
        <p:txBody>
          <a:bodyPr/>
          <a:lstStyle/>
          <a:p>
            <a:pPr algn="ctr"/>
            <a:r>
              <a:rPr lang="en-GB" sz="1400" dirty="0">
                <a:latin typeface="Tempus Sans ITC" pitchFamily="82" charset="0"/>
              </a:rPr>
              <a:t>Three teddies </a:t>
            </a:r>
            <a:r>
              <a:rPr lang="en-GB" sz="1400" dirty="0">
                <a:solidFill>
                  <a:srgbClr val="0066FF"/>
                </a:solidFill>
                <a:latin typeface="Tempus Sans ITC" pitchFamily="82" charset="0"/>
              </a:rPr>
              <a:t>take away</a:t>
            </a:r>
            <a:r>
              <a:rPr lang="en-GB" sz="1400" dirty="0">
                <a:latin typeface="Tempus Sans ITC" pitchFamily="82" charset="0"/>
              </a:rPr>
              <a:t> two teddies leaves one teddy</a:t>
            </a:r>
          </a:p>
        </p:txBody>
      </p:sp>
      <p:grpSp>
        <p:nvGrpSpPr>
          <p:cNvPr id="21" name="Group 117"/>
          <p:cNvGrpSpPr>
            <a:grpSpLocks/>
          </p:cNvGrpSpPr>
          <p:nvPr/>
        </p:nvGrpSpPr>
        <p:grpSpPr bwMode="auto">
          <a:xfrm>
            <a:off x="4004598" y="5258992"/>
            <a:ext cx="3383657" cy="719658"/>
            <a:chOff x="210" y="4740"/>
            <a:chExt cx="2223" cy="545"/>
          </a:xfrm>
        </p:grpSpPr>
        <p:grpSp>
          <p:nvGrpSpPr>
            <p:cNvPr id="22" name="Group 77"/>
            <p:cNvGrpSpPr>
              <a:grpSpLocks/>
            </p:cNvGrpSpPr>
            <p:nvPr/>
          </p:nvGrpSpPr>
          <p:grpSpPr bwMode="auto">
            <a:xfrm>
              <a:off x="210" y="4830"/>
              <a:ext cx="453" cy="360"/>
              <a:chOff x="210" y="4513"/>
              <a:chExt cx="564" cy="496"/>
            </a:xfrm>
          </p:grpSpPr>
          <p:pic>
            <p:nvPicPr>
              <p:cNvPr id="40" name="Picture 75"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41" name="Picture 76"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3" name="Group 78"/>
            <p:cNvGrpSpPr>
              <a:grpSpLocks/>
            </p:cNvGrpSpPr>
            <p:nvPr/>
          </p:nvGrpSpPr>
          <p:grpSpPr bwMode="auto">
            <a:xfrm>
              <a:off x="663" y="4830"/>
              <a:ext cx="453" cy="360"/>
              <a:chOff x="210" y="4513"/>
              <a:chExt cx="564" cy="496"/>
            </a:xfrm>
          </p:grpSpPr>
          <p:pic>
            <p:nvPicPr>
              <p:cNvPr id="38" name="Picture 79"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39" name="Picture 80"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4" name="Group 81"/>
            <p:cNvGrpSpPr>
              <a:grpSpLocks/>
            </p:cNvGrpSpPr>
            <p:nvPr/>
          </p:nvGrpSpPr>
          <p:grpSpPr bwMode="auto">
            <a:xfrm>
              <a:off x="1117" y="4830"/>
              <a:ext cx="453" cy="360"/>
              <a:chOff x="210" y="4513"/>
              <a:chExt cx="564" cy="496"/>
            </a:xfrm>
          </p:grpSpPr>
          <p:pic>
            <p:nvPicPr>
              <p:cNvPr id="36" name="Picture 82"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37" name="Picture 83"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5" name="Group 84"/>
            <p:cNvGrpSpPr>
              <a:grpSpLocks/>
            </p:cNvGrpSpPr>
            <p:nvPr/>
          </p:nvGrpSpPr>
          <p:grpSpPr bwMode="auto">
            <a:xfrm>
              <a:off x="1570" y="4830"/>
              <a:ext cx="453" cy="360"/>
              <a:chOff x="210" y="4513"/>
              <a:chExt cx="564" cy="496"/>
            </a:xfrm>
          </p:grpSpPr>
          <p:pic>
            <p:nvPicPr>
              <p:cNvPr id="34" name="Picture 85"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35" name="Picture 86"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6" name="Group 87"/>
            <p:cNvGrpSpPr>
              <a:grpSpLocks/>
            </p:cNvGrpSpPr>
            <p:nvPr/>
          </p:nvGrpSpPr>
          <p:grpSpPr bwMode="auto">
            <a:xfrm>
              <a:off x="1979" y="4830"/>
              <a:ext cx="453" cy="360"/>
              <a:chOff x="210" y="4513"/>
              <a:chExt cx="564" cy="496"/>
            </a:xfrm>
          </p:grpSpPr>
          <p:pic>
            <p:nvPicPr>
              <p:cNvPr id="32" name="Picture 88"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33" name="Picture 89"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7" name="Group 116"/>
            <p:cNvGrpSpPr>
              <a:grpSpLocks/>
            </p:cNvGrpSpPr>
            <p:nvPr/>
          </p:nvGrpSpPr>
          <p:grpSpPr bwMode="auto">
            <a:xfrm>
              <a:off x="1616" y="4740"/>
              <a:ext cx="817" cy="545"/>
              <a:chOff x="1616" y="4740"/>
              <a:chExt cx="817" cy="545"/>
            </a:xfrm>
          </p:grpSpPr>
          <p:sp>
            <p:nvSpPr>
              <p:cNvPr id="28" name="Line 109"/>
              <p:cNvSpPr>
                <a:spLocks noChangeShapeType="1"/>
              </p:cNvSpPr>
              <p:nvPr/>
            </p:nvSpPr>
            <p:spPr bwMode="auto">
              <a:xfrm flipH="1">
                <a:off x="2251" y="4785"/>
                <a:ext cx="182" cy="318"/>
              </a:xfrm>
              <a:prstGeom prst="line">
                <a:avLst/>
              </a:prstGeom>
              <a:noFill/>
              <a:ln w="57150">
                <a:solidFill>
                  <a:schemeClr val="accent2"/>
                </a:solidFill>
                <a:round/>
                <a:headEnd/>
                <a:tailEnd/>
              </a:ln>
            </p:spPr>
            <p:txBody>
              <a:bodyPr/>
              <a:lstStyle/>
              <a:p>
                <a:endParaRPr lang="en-GB"/>
              </a:p>
            </p:txBody>
          </p:sp>
          <p:sp>
            <p:nvSpPr>
              <p:cNvPr id="29" name="Line 110"/>
              <p:cNvSpPr>
                <a:spLocks noChangeShapeType="1"/>
              </p:cNvSpPr>
              <p:nvPr/>
            </p:nvSpPr>
            <p:spPr bwMode="auto">
              <a:xfrm flipH="1">
                <a:off x="2024" y="4967"/>
                <a:ext cx="182" cy="318"/>
              </a:xfrm>
              <a:prstGeom prst="line">
                <a:avLst/>
              </a:prstGeom>
              <a:noFill/>
              <a:ln w="57150">
                <a:solidFill>
                  <a:schemeClr val="accent2"/>
                </a:solidFill>
                <a:round/>
                <a:headEnd/>
                <a:tailEnd/>
              </a:ln>
            </p:spPr>
            <p:txBody>
              <a:bodyPr/>
              <a:lstStyle/>
              <a:p>
                <a:endParaRPr lang="en-GB"/>
              </a:p>
            </p:txBody>
          </p:sp>
          <p:sp>
            <p:nvSpPr>
              <p:cNvPr id="30" name="Line 111"/>
              <p:cNvSpPr>
                <a:spLocks noChangeShapeType="1"/>
              </p:cNvSpPr>
              <p:nvPr/>
            </p:nvSpPr>
            <p:spPr bwMode="auto">
              <a:xfrm flipH="1">
                <a:off x="1842" y="4740"/>
                <a:ext cx="182" cy="318"/>
              </a:xfrm>
              <a:prstGeom prst="line">
                <a:avLst/>
              </a:prstGeom>
              <a:noFill/>
              <a:ln w="57150">
                <a:solidFill>
                  <a:schemeClr val="accent2"/>
                </a:solidFill>
                <a:round/>
                <a:headEnd/>
                <a:tailEnd/>
              </a:ln>
            </p:spPr>
            <p:txBody>
              <a:bodyPr/>
              <a:lstStyle/>
              <a:p>
                <a:endParaRPr lang="en-GB"/>
              </a:p>
            </p:txBody>
          </p:sp>
          <p:sp>
            <p:nvSpPr>
              <p:cNvPr id="31" name="Line 112"/>
              <p:cNvSpPr>
                <a:spLocks noChangeShapeType="1"/>
              </p:cNvSpPr>
              <p:nvPr/>
            </p:nvSpPr>
            <p:spPr bwMode="auto">
              <a:xfrm flipH="1">
                <a:off x="1616" y="4921"/>
                <a:ext cx="182" cy="318"/>
              </a:xfrm>
              <a:prstGeom prst="line">
                <a:avLst/>
              </a:prstGeom>
              <a:noFill/>
              <a:ln w="57150">
                <a:solidFill>
                  <a:schemeClr val="accent2"/>
                </a:solidFill>
                <a:round/>
                <a:headEnd/>
                <a:tailEnd/>
              </a:ln>
            </p:spPr>
            <p:txBody>
              <a:bodyPr/>
              <a:lstStyle/>
              <a:p>
                <a:endParaRPr lang="en-GB"/>
              </a:p>
            </p:txBody>
          </p:sp>
        </p:grpSp>
      </p:grpSp>
      <p:sp>
        <p:nvSpPr>
          <p:cNvPr id="42" name="AutoShape 91"/>
          <p:cNvSpPr>
            <a:spLocks noChangeArrowheads="1"/>
          </p:cNvSpPr>
          <p:nvPr/>
        </p:nvSpPr>
        <p:spPr bwMode="auto">
          <a:xfrm>
            <a:off x="7665612" y="4425712"/>
            <a:ext cx="1951776" cy="646683"/>
          </a:xfrm>
          <a:prstGeom prst="wedgeRoundRectCallout">
            <a:avLst>
              <a:gd name="adj1" fmla="val -56484"/>
              <a:gd name="adj2" fmla="val 113546"/>
              <a:gd name="adj3" fmla="val 16667"/>
            </a:avLst>
          </a:prstGeom>
          <a:solidFill>
            <a:schemeClr val="bg1"/>
          </a:solidFill>
          <a:ln w="28575">
            <a:solidFill>
              <a:schemeClr val="tx1"/>
            </a:solidFill>
            <a:miter lim="800000"/>
            <a:headEnd/>
            <a:tailEnd/>
          </a:ln>
        </p:spPr>
        <p:txBody>
          <a:bodyPr/>
          <a:lstStyle/>
          <a:p>
            <a:pPr algn="ctr"/>
            <a:r>
              <a:rPr lang="en-GB" sz="1400" dirty="0">
                <a:latin typeface="Tempus Sans ITC" pitchFamily="82" charset="0"/>
              </a:rPr>
              <a:t>If I </a:t>
            </a:r>
            <a:r>
              <a:rPr lang="en-GB" sz="1400" dirty="0">
                <a:solidFill>
                  <a:srgbClr val="0066FF"/>
                </a:solidFill>
                <a:latin typeface="Tempus Sans ITC" pitchFamily="82" charset="0"/>
              </a:rPr>
              <a:t>take away</a:t>
            </a:r>
            <a:r>
              <a:rPr lang="en-GB" sz="1400" dirty="0">
                <a:latin typeface="Tempus Sans ITC" pitchFamily="82" charset="0"/>
              </a:rPr>
              <a:t> four shells there are six left</a:t>
            </a:r>
          </a:p>
        </p:txBody>
      </p:sp>
      <p:pic>
        <p:nvPicPr>
          <p:cNvPr id="43" name="Picture 99"/>
          <p:cNvPicPr>
            <a:picLocks noChangeAspect="1" noChangeArrowheads="1"/>
          </p:cNvPicPr>
          <p:nvPr/>
        </p:nvPicPr>
        <p:blipFill>
          <a:blip r:embed="rId7" cstate="print"/>
          <a:srcRect/>
          <a:stretch>
            <a:fillRect/>
          </a:stretch>
        </p:blipFill>
        <p:spPr bwMode="auto">
          <a:xfrm>
            <a:off x="3241355" y="6055450"/>
            <a:ext cx="4894540" cy="684212"/>
          </a:xfrm>
          <a:prstGeom prst="rect">
            <a:avLst/>
          </a:prstGeom>
          <a:noFill/>
          <a:ln w="9525">
            <a:noFill/>
            <a:miter lim="800000"/>
            <a:headEnd/>
            <a:tailEnd/>
          </a:ln>
        </p:spPr>
      </p:pic>
      <p:sp>
        <p:nvSpPr>
          <p:cNvPr id="44" name="Rectangle 72"/>
          <p:cNvSpPr>
            <a:spLocks noChangeArrowheads="1"/>
          </p:cNvSpPr>
          <p:nvPr/>
        </p:nvSpPr>
        <p:spPr bwMode="auto">
          <a:xfrm>
            <a:off x="8253800" y="6054788"/>
            <a:ext cx="1655465" cy="738664"/>
          </a:xfrm>
          <a:prstGeom prst="rect">
            <a:avLst/>
          </a:prstGeom>
          <a:solidFill>
            <a:schemeClr val="bg1">
              <a:lumMod val="95000"/>
            </a:schemeClr>
          </a:solidFill>
          <a:ln w="12700">
            <a:solidFill>
              <a:schemeClr val="tx1"/>
            </a:solidFill>
            <a:miter lim="800000"/>
            <a:headEnd/>
            <a:tailEnd/>
          </a:ln>
        </p:spPr>
        <p:txBody>
          <a:bodyPr wrap="square">
            <a:spAutoFit/>
          </a:bodyPr>
          <a:lstStyle/>
          <a:p>
            <a:pPr algn="ctr">
              <a:spcBef>
                <a:spcPct val="50000"/>
              </a:spcBef>
            </a:pPr>
            <a:r>
              <a:rPr lang="en-GB" sz="1400" dirty="0"/>
              <a:t>Count backwards along a number line to ‘take away’ </a:t>
            </a:r>
          </a:p>
        </p:txBody>
      </p:sp>
      <p:sp>
        <p:nvSpPr>
          <p:cNvPr id="45" name="TextBox 44"/>
          <p:cNvSpPr txBox="1"/>
          <p:nvPr/>
        </p:nvSpPr>
        <p:spPr>
          <a:xfrm>
            <a:off x="10262384" y="2047879"/>
            <a:ext cx="1368153" cy="738664"/>
          </a:xfrm>
          <a:prstGeom prst="rect">
            <a:avLst/>
          </a:prstGeom>
          <a:noFill/>
          <a:ln>
            <a:noFill/>
          </a:ln>
        </p:spPr>
        <p:txBody>
          <a:bodyPr wrap="square" rtlCol="0">
            <a:spAutoFit/>
          </a:bodyPr>
          <a:lstStyle/>
          <a:p>
            <a:r>
              <a:rPr lang="en-GB" sz="1400" dirty="0">
                <a:solidFill>
                  <a:schemeClr val="bg1"/>
                </a:solidFill>
              </a:rPr>
              <a:t>5 little ducks went swimming one day... </a:t>
            </a:r>
          </a:p>
        </p:txBody>
      </p:sp>
      <p:sp>
        <p:nvSpPr>
          <p:cNvPr id="46" name="TextBox 45"/>
          <p:cNvSpPr txBox="1"/>
          <p:nvPr/>
        </p:nvSpPr>
        <p:spPr>
          <a:xfrm>
            <a:off x="2443463" y="834996"/>
            <a:ext cx="8055995" cy="738664"/>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Early learning goals: </a:t>
            </a:r>
          </a:p>
          <a:p>
            <a:pPr>
              <a:buFont typeface="Wingdings" pitchFamily="2" charset="2"/>
              <a:buChar char="ü"/>
            </a:pPr>
            <a:r>
              <a:rPr lang="en-GB" sz="1400" dirty="0"/>
              <a:t>Say which number is one less than a given number. </a:t>
            </a:r>
          </a:p>
          <a:p>
            <a:pPr>
              <a:buFont typeface="Wingdings" pitchFamily="2" charset="2"/>
              <a:buChar char="ü"/>
            </a:pPr>
            <a:r>
              <a:rPr lang="en-GB" sz="1400" dirty="0"/>
              <a:t>Using quantities and objects, they subtract two single-digit numbers and  count back to find the answer. </a:t>
            </a:r>
          </a:p>
        </p:txBody>
      </p:sp>
      <p:sp>
        <p:nvSpPr>
          <p:cNvPr id="47" name="TextBox 46"/>
          <p:cNvSpPr txBox="1"/>
          <p:nvPr/>
        </p:nvSpPr>
        <p:spPr>
          <a:xfrm>
            <a:off x="5066853" y="3814987"/>
            <a:ext cx="2990626" cy="307777"/>
          </a:xfrm>
          <a:prstGeom prst="rect">
            <a:avLst/>
          </a:prstGeom>
          <a:solidFill>
            <a:schemeClr val="bg1"/>
          </a:solidFill>
          <a:ln>
            <a:noFill/>
          </a:ln>
        </p:spPr>
        <p:txBody>
          <a:bodyPr wrap="square" rtlCol="0">
            <a:spAutoFit/>
          </a:bodyPr>
          <a:lstStyle/>
          <a:p>
            <a:r>
              <a:rPr lang="en-GB" sz="1400" dirty="0">
                <a:solidFill>
                  <a:srgbClr val="00B050"/>
                </a:solidFill>
              </a:rPr>
              <a:t>10 Green Bottles  sitting on the wall ... </a:t>
            </a:r>
          </a:p>
        </p:txBody>
      </p:sp>
    </p:spTree>
    <p:extLst>
      <p:ext uri="{BB962C8B-B14F-4D97-AF65-F5344CB8AC3E}">
        <p14:creationId xmlns:p14="http://schemas.microsoft.com/office/powerpoint/2010/main" val="11251576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4616069" y="2693146"/>
            <a:ext cx="3168352" cy="536685"/>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Use number bonds and related subtraction facts within 20. </a:t>
            </a:r>
          </a:p>
        </p:txBody>
      </p:sp>
      <p:pic>
        <p:nvPicPr>
          <p:cNvPr id="5" name="Picture 2"/>
          <p:cNvPicPr>
            <a:picLocks noChangeAspect="1" noChangeArrowheads="1"/>
          </p:cNvPicPr>
          <p:nvPr/>
        </p:nvPicPr>
        <p:blipFill>
          <a:blip r:embed="rId2" cstate="print"/>
          <a:srcRect t="19137" r="4135" b="12758"/>
          <a:stretch>
            <a:fillRect/>
          </a:stretch>
        </p:blipFill>
        <p:spPr bwMode="auto">
          <a:xfrm>
            <a:off x="4562179" y="3520084"/>
            <a:ext cx="3467052" cy="1277324"/>
          </a:xfrm>
          <a:prstGeom prst="rect">
            <a:avLst/>
          </a:prstGeom>
          <a:noFill/>
          <a:ln w="9525">
            <a:noFill/>
            <a:miter lim="800000"/>
            <a:headEnd/>
            <a:tailEnd/>
          </a:ln>
        </p:spPr>
      </p:pic>
      <p:pic>
        <p:nvPicPr>
          <p:cNvPr id="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l="1946" t="5711" r="1946" b="3807"/>
          <a:stretch>
            <a:fillRect/>
          </a:stretch>
        </p:blipFill>
        <p:spPr bwMode="auto">
          <a:xfrm>
            <a:off x="9238224" y="3312664"/>
            <a:ext cx="2240186" cy="21563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8843634" y="2681222"/>
            <a:ext cx="3024336" cy="536685"/>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Count back in ones and find one less  than a given number.  </a:t>
            </a:r>
          </a:p>
        </p:txBody>
      </p:sp>
      <p:pic>
        <p:nvPicPr>
          <p:cNvPr id="10" name="Picture 3"/>
          <p:cNvPicPr>
            <a:picLocks noChangeAspect="1" noChangeArrowheads="1"/>
          </p:cNvPicPr>
          <p:nvPr/>
        </p:nvPicPr>
        <p:blipFill>
          <a:blip r:embed="rId4" cstate="print"/>
          <a:srcRect l="2298" t="14678" r="8042" b="8562"/>
          <a:stretch>
            <a:fillRect/>
          </a:stretch>
        </p:blipFill>
        <p:spPr bwMode="auto">
          <a:xfrm>
            <a:off x="1048329" y="3592125"/>
            <a:ext cx="1800201" cy="1447448"/>
          </a:xfrm>
          <a:prstGeom prst="rect">
            <a:avLst/>
          </a:prstGeom>
          <a:noFill/>
          <a:ln w="9525">
            <a:noFill/>
            <a:miter lim="800000"/>
            <a:headEnd/>
            <a:tailEnd/>
          </a:ln>
        </p:spPr>
      </p:pic>
      <p:sp>
        <p:nvSpPr>
          <p:cNvPr id="11" name="TextBox 10"/>
          <p:cNvSpPr txBox="1"/>
          <p:nvPr/>
        </p:nvSpPr>
        <p:spPr>
          <a:xfrm>
            <a:off x="242366" y="2672187"/>
            <a:ext cx="3528393" cy="738664"/>
          </a:xfrm>
          <a:prstGeom prst="rect">
            <a:avLst/>
          </a:prstGeom>
          <a:solidFill>
            <a:schemeClr val="bg1">
              <a:lumMod val="95000"/>
            </a:schemeClr>
          </a:solidFill>
          <a:ln w="12700">
            <a:solidFill>
              <a:schemeClr val="tx1"/>
            </a:solidFill>
          </a:ln>
        </p:spPr>
        <p:txBody>
          <a:bodyPr wrap="square" rtlCol="0">
            <a:spAutoFit/>
          </a:bodyPr>
          <a:lstStyle/>
          <a:p>
            <a:r>
              <a:rPr lang="en-GB" sz="1400" dirty="0"/>
              <a:t>Understand subtraction as take away. Use practical resources,  pictorial representations, role play, stories and rhymes. </a:t>
            </a:r>
          </a:p>
        </p:txBody>
      </p:sp>
      <p:sp>
        <p:nvSpPr>
          <p:cNvPr id="14" name="Rectangle 13"/>
          <p:cNvSpPr/>
          <p:nvPr/>
        </p:nvSpPr>
        <p:spPr>
          <a:xfrm>
            <a:off x="1898423" y="-145884"/>
            <a:ext cx="7543204" cy="923330"/>
          </a:xfrm>
          <a:prstGeom prst="rect">
            <a:avLst/>
          </a:prstGeom>
          <a:noFill/>
        </p:spPr>
        <p:txBody>
          <a:bodyPr wrap="squar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1  </a:t>
            </a:r>
          </a:p>
        </p:txBody>
      </p:sp>
      <p:sp>
        <p:nvSpPr>
          <p:cNvPr id="2" name="Rectangle 1"/>
          <p:cNvSpPr/>
          <p:nvPr/>
        </p:nvSpPr>
        <p:spPr>
          <a:xfrm>
            <a:off x="8385454" y="3141147"/>
            <a:ext cx="237566" cy="369332"/>
          </a:xfrm>
          <a:prstGeom prst="rect">
            <a:avLst/>
          </a:prstGeom>
        </p:spPr>
        <p:txBody>
          <a:bodyPr wrap="none">
            <a:spAutoFit/>
          </a:bodyPr>
          <a:lstStyle/>
          <a:p>
            <a:r>
              <a:rPr lang="en-GB" dirty="0"/>
              <a:t> </a:t>
            </a:r>
            <a:endParaRPr lang="en-US" dirty="0"/>
          </a:p>
        </p:txBody>
      </p:sp>
      <p:sp>
        <p:nvSpPr>
          <p:cNvPr id="15" name="TextBox 14"/>
          <p:cNvSpPr txBox="1"/>
          <p:nvPr/>
        </p:nvSpPr>
        <p:spPr>
          <a:xfrm>
            <a:off x="2652141" y="667090"/>
            <a:ext cx="7072772" cy="1815882"/>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1 statutory requirements: </a:t>
            </a:r>
          </a:p>
          <a:p>
            <a:pPr marL="285750" indent="-285750">
              <a:buFont typeface="Wingdings" pitchFamily="2" charset="2"/>
              <a:buChar char="ü"/>
            </a:pPr>
            <a:r>
              <a:rPr lang="en-GB" sz="1400" dirty="0"/>
              <a:t>Say which number is one less than a given number. </a:t>
            </a:r>
          </a:p>
          <a:p>
            <a:pPr marL="285750" indent="-285750">
              <a:buFont typeface="Wingdings" pitchFamily="2" charset="2"/>
              <a:buChar char="ü"/>
            </a:pPr>
            <a:r>
              <a:rPr lang="en-GB" sz="1400" dirty="0"/>
              <a:t>Represent and use number bonds and related subtraction facts within 20.</a:t>
            </a:r>
          </a:p>
          <a:p>
            <a:pPr marL="285750" indent="-285750">
              <a:buFont typeface="Wingdings" pitchFamily="2" charset="2"/>
              <a:buChar char="ü"/>
            </a:pPr>
            <a:r>
              <a:rPr lang="en-GB" sz="1400" dirty="0"/>
              <a:t>Read, write and interpret mathematical statements involving subtraction (-) and equals (=) signs.</a:t>
            </a:r>
          </a:p>
          <a:p>
            <a:pPr marL="285750" indent="-285750">
              <a:buFont typeface="Wingdings" pitchFamily="2" charset="2"/>
              <a:buChar char="ü"/>
            </a:pPr>
            <a:r>
              <a:rPr lang="en-GB" sz="1400" dirty="0"/>
              <a:t>Subtract one-digit and two-digit numbers to 20, including zero.</a:t>
            </a:r>
          </a:p>
          <a:p>
            <a:pPr marL="285750" indent="-285750">
              <a:buFont typeface="Wingdings" pitchFamily="2" charset="2"/>
              <a:buChar char="ü"/>
            </a:pPr>
            <a:r>
              <a:rPr lang="en-GB" sz="1400" dirty="0"/>
              <a:t>Solve one-step problems that involve subtraction using concrete objects and pictorial representations, and missing number problems.</a:t>
            </a:r>
          </a:p>
        </p:txBody>
      </p:sp>
      <p:pic>
        <p:nvPicPr>
          <p:cNvPr id="17" name="Picture 2"/>
          <p:cNvPicPr>
            <a:picLocks noChangeAspect="1" noChangeArrowheads="1"/>
          </p:cNvPicPr>
          <p:nvPr/>
        </p:nvPicPr>
        <p:blipFill>
          <a:blip r:embed="rId5" cstate="print"/>
          <a:srcRect/>
          <a:stretch>
            <a:fillRect/>
          </a:stretch>
        </p:blipFill>
        <p:spPr bwMode="auto">
          <a:xfrm>
            <a:off x="4080400" y="4873213"/>
            <a:ext cx="4668925" cy="1780389"/>
          </a:xfrm>
          <a:prstGeom prst="rect">
            <a:avLst/>
          </a:prstGeom>
          <a:noFill/>
          <a:ln w="9525">
            <a:noFill/>
            <a:miter lim="800000"/>
            <a:headEnd/>
            <a:tailEnd/>
          </a:ln>
        </p:spPr>
      </p:pic>
      <p:grpSp>
        <p:nvGrpSpPr>
          <p:cNvPr id="18" name="Group 117"/>
          <p:cNvGrpSpPr>
            <a:grpSpLocks/>
          </p:cNvGrpSpPr>
          <p:nvPr/>
        </p:nvGrpSpPr>
        <p:grpSpPr bwMode="auto">
          <a:xfrm>
            <a:off x="293210" y="5377326"/>
            <a:ext cx="3383657" cy="719658"/>
            <a:chOff x="210" y="4740"/>
            <a:chExt cx="2223" cy="545"/>
          </a:xfrm>
        </p:grpSpPr>
        <p:grpSp>
          <p:nvGrpSpPr>
            <p:cNvPr id="19" name="Group 77"/>
            <p:cNvGrpSpPr>
              <a:grpSpLocks/>
            </p:cNvGrpSpPr>
            <p:nvPr/>
          </p:nvGrpSpPr>
          <p:grpSpPr bwMode="auto">
            <a:xfrm>
              <a:off x="210" y="4830"/>
              <a:ext cx="453" cy="360"/>
              <a:chOff x="210" y="4513"/>
              <a:chExt cx="564" cy="496"/>
            </a:xfrm>
          </p:grpSpPr>
          <p:pic>
            <p:nvPicPr>
              <p:cNvPr id="37" name="Picture 75"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38" name="Picture 76"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0" name="Group 78"/>
            <p:cNvGrpSpPr>
              <a:grpSpLocks/>
            </p:cNvGrpSpPr>
            <p:nvPr/>
          </p:nvGrpSpPr>
          <p:grpSpPr bwMode="auto">
            <a:xfrm>
              <a:off x="663" y="4830"/>
              <a:ext cx="453" cy="360"/>
              <a:chOff x="210" y="4513"/>
              <a:chExt cx="564" cy="496"/>
            </a:xfrm>
          </p:grpSpPr>
          <p:pic>
            <p:nvPicPr>
              <p:cNvPr id="35" name="Picture 79"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36" name="Picture 80"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1" name="Group 81"/>
            <p:cNvGrpSpPr>
              <a:grpSpLocks/>
            </p:cNvGrpSpPr>
            <p:nvPr/>
          </p:nvGrpSpPr>
          <p:grpSpPr bwMode="auto">
            <a:xfrm>
              <a:off x="1117" y="4830"/>
              <a:ext cx="453" cy="360"/>
              <a:chOff x="210" y="4513"/>
              <a:chExt cx="564" cy="496"/>
            </a:xfrm>
          </p:grpSpPr>
          <p:pic>
            <p:nvPicPr>
              <p:cNvPr id="33" name="Picture 82"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34" name="Picture 83"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2" name="Group 84"/>
            <p:cNvGrpSpPr>
              <a:grpSpLocks/>
            </p:cNvGrpSpPr>
            <p:nvPr/>
          </p:nvGrpSpPr>
          <p:grpSpPr bwMode="auto">
            <a:xfrm>
              <a:off x="1570" y="4830"/>
              <a:ext cx="453" cy="360"/>
              <a:chOff x="210" y="4513"/>
              <a:chExt cx="564" cy="496"/>
            </a:xfrm>
          </p:grpSpPr>
          <p:pic>
            <p:nvPicPr>
              <p:cNvPr id="31" name="Picture 85"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32" name="Picture 86"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3" name="Group 87"/>
            <p:cNvGrpSpPr>
              <a:grpSpLocks/>
            </p:cNvGrpSpPr>
            <p:nvPr/>
          </p:nvGrpSpPr>
          <p:grpSpPr bwMode="auto">
            <a:xfrm>
              <a:off x="1979" y="4830"/>
              <a:ext cx="453" cy="360"/>
              <a:chOff x="210" y="4513"/>
              <a:chExt cx="564" cy="496"/>
            </a:xfrm>
          </p:grpSpPr>
          <p:pic>
            <p:nvPicPr>
              <p:cNvPr id="29" name="Picture 88" descr="j0350663"/>
              <p:cNvPicPr>
                <a:picLocks noChangeAspect="1" noChangeArrowheads="1"/>
              </p:cNvPicPr>
              <p:nvPr/>
            </p:nvPicPr>
            <p:blipFill>
              <a:blip r:embed="rId6" cstate="print"/>
              <a:srcRect/>
              <a:stretch>
                <a:fillRect/>
              </a:stretch>
            </p:blipFill>
            <p:spPr bwMode="auto">
              <a:xfrm rot="10569453" flipV="1">
                <a:off x="210" y="4740"/>
                <a:ext cx="292" cy="269"/>
              </a:xfrm>
              <a:prstGeom prst="rect">
                <a:avLst/>
              </a:prstGeom>
              <a:noFill/>
              <a:ln w="9525">
                <a:noFill/>
                <a:miter lim="800000"/>
                <a:headEnd/>
                <a:tailEnd/>
              </a:ln>
            </p:spPr>
          </p:pic>
          <p:pic>
            <p:nvPicPr>
              <p:cNvPr id="30" name="Picture 89" descr="j0350663"/>
              <p:cNvPicPr>
                <a:picLocks noChangeAspect="1" noChangeArrowheads="1"/>
              </p:cNvPicPr>
              <p:nvPr/>
            </p:nvPicPr>
            <p:blipFill>
              <a:blip r:embed="rId6" cstate="print"/>
              <a:srcRect/>
              <a:stretch>
                <a:fillRect/>
              </a:stretch>
            </p:blipFill>
            <p:spPr bwMode="auto">
              <a:xfrm rot="10569453" flipV="1">
                <a:off x="482" y="4513"/>
                <a:ext cx="292" cy="269"/>
              </a:xfrm>
              <a:prstGeom prst="rect">
                <a:avLst/>
              </a:prstGeom>
              <a:noFill/>
              <a:ln w="9525">
                <a:noFill/>
                <a:miter lim="800000"/>
                <a:headEnd/>
                <a:tailEnd/>
              </a:ln>
            </p:spPr>
          </p:pic>
        </p:grpSp>
        <p:grpSp>
          <p:nvGrpSpPr>
            <p:cNvPr id="24" name="Group 116"/>
            <p:cNvGrpSpPr>
              <a:grpSpLocks/>
            </p:cNvGrpSpPr>
            <p:nvPr/>
          </p:nvGrpSpPr>
          <p:grpSpPr bwMode="auto">
            <a:xfrm>
              <a:off x="1616" y="4740"/>
              <a:ext cx="817" cy="545"/>
              <a:chOff x="1616" y="4740"/>
              <a:chExt cx="817" cy="545"/>
            </a:xfrm>
          </p:grpSpPr>
          <p:sp>
            <p:nvSpPr>
              <p:cNvPr id="25" name="Line 109"/>
              <p:cNvSpPr>
                <a:spLocks noChangeShapeType="1"/>
              </p:cNvSpPr>
              <p:nvPr/>
            </p:nvSpPr>
            <p:spPr bwMode="auto">
              <a:xfrm flipH="1">
                <a:off x="2251" y="4785"/>
                <a:ext cx="182" cy="318"/>
              </a:xfrm>
              <a:prstGeom prst="line">
                <a:avLst/>
              </a:prstGeom>
              <a:noFill/>
              <a:ln w="57150">
                <a:solidFill>
                  <a:schemeClr val="accent2"/>
                </a:solidFill>
                <a:round/>
                <a:headEnd/>
                <a:tailEnd/>
              </a:ln>
            </p:spPr>
            <p:txBody>
              <a:bodyPr/>
              <a:lstStyle/>
              <a:p>
                <a:endParaRPr lang="en-GB"/>
              </a:p>
            </p:txBody>
          </p:sp>
          <p:sp>
            <p:nvSpPr>
              <p:cNvPr id="26" name="Line 110"/>
              <p:cNvSpPr>
                <a:spLocks noChangeShapeType="1"/>
              </p:cNvSpPr>
              <p:nvPr/>
            </p:nvSpPr>
            <p:spPr bwMode="auto">
              <a:xfrm flipH="1">
                <a:off x="2024" y="4967"/>
                <a:ext cx="182" cy="318"/>
              </a:xfrm>
              <a:prstGeom prst="line">
                <a:avLst/>
              </a:prstGeom>
              <a:noFill/>
              <a:ln w="57150">
                <a:solidFill>
                  <a:schemeClr val="accent2"/>
                </a:solidFill>
                <a:round/>
                <a:headEnd/>
                <a:tailEnd/>
              </a:ln>
            </p:spPr>
            <p:txBody>
              <a:bodyPr/>
              <a:lstStyle/>
              <a:p>
                <a:endParaRPr lang="en-GB"/>
              </a:p>
            </p:txBody>
          </p:sp>
          <p:sp>
            <p:nvSpPr>
              <p:cNvPr id="27" name="Line 111"/>
              <p:cNvSpPr>
                <a:spLocks noChangeShapeType="1"/>
              </p:cNvSpPr>
              <p:nvPr/>
            </p:nvSpPr>
            <p:spPr bwMode="auto">
              <a:xfrm flipH="1">
                <a:off x="1842" y="4740"/>
                <a:ext cx="182" cy="318"/>
              </a:xfrm>
              <a:prstGeom prst="line">
                <a:avLst/>
              </a:prstGeom>
              <a:noFill/>
              <a:ln w="57150">
                <a:solidFill>
                  <a:schemeClr val="accent2"/>
                </a:solidFill>
                <a:round/>
                <a:headEnd/>
                <a:tailEnd/>
              </a:ln>
            </p:spPr>
            <p:txBody>
              <a:bodyPr/>
              <a:lstStyle/>
              <a:p>
                <a:endParaRPr lang="en-GB"/>
              </a:p>
            </p:txBody>
          </p:sp>
          <p:sp>
            <p:nvSpPr>
              <p:cNvPr id="28" name="Line 112"/>
              <p:cNvSpPr>
                <a:spLocks noChangeShapeType="1"/>
              </p:cNvSpPr>
              <p:nvPr/>
            </p:nvSpPr>
            <p:spPr bwMode="auto">
              <a:xfrm flipH="1">
                <a:off x="1616" y="4921"/>
                <a:ext cx="182" cy="318"/>
              </a:xfrm>
              <a:prstGeom prst="line">
                <a:avLst/>
              </a:prstGeom>
              <a:noFill/>
              <a:ln w="57150">
                <a:solidFill>
                  <a:schemeClr val="accent2"/>
                </a:solidFill>
                <a:round/>
                <a:headEnd/>
                <a:tailEnd/>
              </a:ln>
            </p:spPr>
            <p:txBody>
              <a:bodyPr/>
              <a:lstStyle/>
              <a:p>
                <a:endParaRPr lang="en-GB"/>
              </a:p>
            </p:txBody>
          </p:sp>
        </p:grpSp>
      </p:grpSp>
    </p:spTree>
    <p:extLst>
      <p:ext uri="{BB962C8B-B14F-4D97-AF65-F5344CB8AC3E}">
        <p14:creationId xmlns:p14="http://schemas.microsoft.com/office/powerpoint/2010/main" val="38018620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 name="Picture 4"/>
          <p:cNvPicPr>
            <a:picLocks noChangeAspect="1" noChangeArrowheads="1"/>
          </p:cNvPicPr>
          <p:nvPr/>
        </p:nvPicPr>
        <p:blipFill>
          <a:blip r:embed="rId2" cstate="print"/>
          <a:srcRect t="19079" b="8177"/>
          <a:stretch>
            <a:fillRect/>
          </a:stretch>
        </p:blipFill>
        <p:spPr bwMode="auto">
          <a:xfrm>
            <a:off x="5708174" y="1993433"/>
            <a:ext cx="6182079" cy="1513560"/>
          </a:xfrm>
          <a:prstGeom prst="rect">
            <a:avLst/>
          </a:prstGeom>
          <a:noFill/>
          <a:ln w="9525">
            <a:noFill/>
            <a:miter lim="800000"/>
            <a:headEnd/>
            <a:tailEnd/>
          </a:ln>
        </p:spPr>
      </p:pic>
      <p:pic>
        <p:nvPicPr>
          <p:cNvPr id="12" name="Picture 34"/>
          <p:cNvPicPr>
            <a:picLocks noChangeAspect="1" noChangeArrowheads="1"/>
          </p:cNvPicPr>
          <p:nvPr/>
        </p:nvPicPr>
        <p:blipFill>
          <a:blip r:embed="rId3" cstate="print"/>
          <a:srcRect/>
          <a:stretch>
            <a:fillRect/>
          </a:stretch>
        </p:blipFill>
        <p:spPr bwMode="auto">
          <a:xfrm>
            <a:off x="1592132" y="1974962"/>
            <a:ext cx="3491138" cy="1671880"/>
          </a:xfrm>
          <a:prstGeom prst="rect">
            <a:avLst/>
          </a:prstGeom>
          <a:noFill/>
          <a:ln w="9525">
            <a:noFill/>
            <a:miter lim="800000"/>
            <a:headEnd/>
            <a:tailEnd/>
          </a:ln>
          <a:effectLst/>
        </p:spPr>
      </p:pic>
      <p:sp>
        <p:nvSpPr>
          <p:cNvPr id="13" name="TextBox 12"/>
          <p:cNvSpPr txBox="1"/>
          <p:nvPr/>
        </p:nvSpPr>
        <p:spPr>
          <a:xfrm>
            <a:off x="1506069" y="1191594"/>
            <a:ext cx="3840482" cy="738664"/>
          </a:xfrm>
          <a:prstGeom prst="rect">
            <a:avLst/>
          </a:prstGeom>
          <a:solidFill>
            <a:schemeClr val="bg1">
              <a:lumMod val="95000"/>
            </a:schemeClr>
          </a:solidFill>
          <a:ln w="12700">
            <a:solidFill>
              <a:schemeClr val="tx1"/>
            </a:solidFill>
          </a:ln>
        </p:spPr>
        <p:txBody>
          <a:bodyPr wrap="square" rtlCol="0">
            <a:spAutoFit/>
          </a:bodyPr>
          <a:lstStyle/>
          <a:p>
            <a:r>
              <a:rPr lang="en-GB" sz="1400" b="1" dirty="0"/>
              <a:t>Counting on </a:t>
            </a:r>
            <a:r>
              <a:rPr lang="en-GB" sz="1400" dirty="0"/>
              <a:t>should only  be used when the language used is  ‘find the difference’, ‘difference between’ and ‘distance between’.</a:t>
            </a:r>
          </a:p>
        </p:txBody>
      </p:sp>
      <p:sp>
        <p:nvSpPr>
          <p:cNvPr id="14" name="Rectangle 13"/>
          <p:cNvSpPr/>
          <p:nvPr/>
        </p:nvSpPr>
        <p:spPr>
          <a:xfrm>
            <a:off x="2092060" y="230634"/>
            <a:ext cx="7543204" cy="923330"/>
          </a:xfrm>
          <a:prstGeom prst="rect">
            <a:avLst/>
          </a:prstGeom>
          <a:noFill/>
        </p:spPr>
        <p:txBody>
          <a:bodyPr wrap="squar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1  </a:t>
            </a:r>
          </a:p>
        </p:txBody>
      </p:sp>
      <p:sp>
        <p:nvSpPr>
          <p:cNvPr id="2" name="Rectangle 1"/>
          <p:cNvSpPr/>
          <p:nvPr/>
        </p:nvSpPr>
        <p:spPr>
          <a:xfrm>
            <a:off x="8385454" y="3141147"/>
            <a:ext cx="237566" cy="369332"/>
          </a:xfrm>
          <a:prstGeom prst="rect">
            <a:avLst/>
          </a:prstGeom>
        </p:spPr>
        <p:txBody>
          <a:bodyPr wrap="none">
            <a:spAutoFit/>
          </a:bodyPr>
          <a:lstStyle/>
          <a:p>
            <a:r>
              <a:rPr lang="en-GB" dirty="0"/>
              <a:t> </a:t>
            </a:r>
            <a:endParaRPr lang="en-US" dirty="0"/>
          </a:p>
        </p:txBody>
      </p:sp>
      <p:sp>
        <p:nvSpPr>
          <p:cNvPr id="16" name="TextBox 15"/>
          <p:cNvSpPr txBox="1"/>
          <p:nvPr/>
        </p:nvSpPr>
        <p:spPr>
          <a:xfrm>
            <a:off x="9452002" y="3517751"/>
            <a:ext cx="1918831" cy="584775"/>
          </a:xfrm>
          <a:prstGeom prst="rect">
            <a:avLst/>
          </a:prstGeom>
          <a:solidFill>
            <a:schemeClr val="bg1"/>
          </a:solidFill>
        </p:spPr>
        <p:txBody>
          <a:bodyPr wrap="square" rtlCol="0">
            <a:spAutoFit/>
          </a:bodyPr>
          <a:lstStyle/>
          <a:p>
            <a:r>
              <a:rPr lang="en-GB" sz="3200" b="1" dirty="0">
                <a:solidFill>
                  <a:srgbClr val="0000FF"/>
                </a:solidFill>
              </a:rPr>
              <a:t>15 – 7 = 8</a:t>
            </a:r>
          </a:p>
        </p:txBody>
      </p:sp>
      <p:sp>
        <p:nvSpPr>
          <p:cNvPr id="17" name="TextBox 16"/>
          <p:cNvSpPr txBox="1"/>
          <p:nvPr/>
        </p:nvSpPr>
        <p:spPr>
          <a:xfrm>
            <a:off x="6024281" y="1214360"/>
            <a:ext cx="5712310" cy="523220"/>
          </a:xfrm>
          <a:prstGeom prst="rect">
            <a:avLst/>
          </a:prstGeom>
          <a:solidFill>
            <a:schemeClr val="bg1">
              <a:lumMod val="95000"/>
            </a:schemeClr>
          </a:solidFill>
          <a:ln w="12700">
            <a:solidFill>
              <a:schemeClr val="tx1"/>
            </a:solidFill>
          </a:ln>
        </p:spPr>
        <p:txBody>
          <a:bodyPr wrap="square" rtlCol="0">
            <a:spAutoFit/>
          </a:bodyPr>
          <a:lstStyle/>
          <a:p>
            <a:r>
              <a:rPr lang="en-GB" sz="1400" dirty="0"/>
              <a:t>Use number line to support the subtraction of numbers. Know and use strategy of </a:t>
            </a:r>
            <a:r>
              <a:rPr lang="en-GB" sz="1400" b="1" dirty="0"/>
              <a:t>counting back</a:t>
            </a:r>
            <a:r>
              <a:rPr lang="en-GB" sz="1400" dirty="0"/>
              <a:t> to subtract one-digit and two-digit numbers to 20. </a:t>
            </a:r>
          </a:p>
        </p:txBody>
      </p:sp>
      <p:sp>
        <p:nvSpPr>
          <p:cNvPr id="40" name="TextBox 39"/>
          <p:cNvSpPr txBox="1"/>
          <p:nvPr/>
        </p:nvSpPr>
        <p:spPr>
          <a:xfrm>
            <a:off x="9330466" y="4230471"/>
            <a:ext cx="2438400" cy="830997"/>
          </a:xfrm>
          <a:prstGeom prst="rect">
            <a:avLst/>
          </a:prstGeom>
          <a:solidFill>
            <a:schemeClr val="bg1">
              <a:lumMod val="95000"/>
            </a:schemeClr>
          </a:solidFill>
          <a:ln w="12700">
            <a:solidFill>
              <a:schemeClr val="tx1"/>
            </a:solidFill>
          </a:ln>
        </p:spPr>
        <p:txBody>
          <a:bodyPr wrap="square" rtlCol="0">
            <a:spAutoFit/>
          </a:bodyPr>
          <a:lstStyle/>
          <a:p>
            <a:r>
              <a:rPr lang="en-GB" sz="1600" dirty="0"/>
              <a:t>Begin to use the - and = signs to write calculations in a number sentence.</a:t>
            </a:r>
          </a:p>
        </p:txBody>
      </p:sp>
      <p:sp>
        <p:nvSpPr>
          <p:cNvPr id="41" name="Rectangle 40"/>
          <p:cNvSpPr/>
          <p:nvPr/>
        </p:nvSpPr>
        <p:spPr>
          <a:xfrm>
            <a:off x="207978" y="3934175"/>
            <a:ext cx="3933716" cy="523220"/>
          </a:xfrm>
          <a:prstGeom prst="rect">
            <a:avLst/>
          </a:prstGeom>
          <a:solidFill>
            <a:schemeClr val="bg1">
              <a:lumMod val="95000"/>
            </a:schemeClr>
          </a:solidFill>
          <a:ln>
            <a:solidFill>
              <a:schemeClr val="tx1"/>
            </a:solidFill>
          </a:ln>
        </p:spPr>
        <p:txBody>
          <a:bodyPr wrap="square">
            <a:spAutoFit/>
          </a:bodyPr>
          <a:lstStyle/>
          <a:p>
            <a:r>
              <a:rPr lang="en-GB" sz="1400" dirty="0"/>
              <a:t>Solve one-step problems using concrete objects </a:t>
            </a:r>
          </a:p>
          <a:p>
            <a:r>
              <a:rPr lang="en-GB" sz="1400" dirty="0"/>
              <a:t>and pictorial representations.</a:t>
            </a:r>
          </a:p>
        </p:txBody>
      </p:sp>
      <p:sp>
        <p:nvSpPr>
          <p:cNvPr id="42" name="Rectangle 41"/>
          <p:cNvSpPr/>
          <p:nvPr/>
        </p:nvSpPr>
        <p:spPr>
          <a:xfrm>
            <a:off x="844481" y="4742794"/>
            <a:ext cx="2974483" cy="1569660"/>
          </a:xfrm>
          <a:prstGeom prst="rect">
            <a:avLst/>
          </a:prstGeom>
        </p:spPr>
        <p:txBody>
          <a:bodyPr wrap="square">
            <a:spAutoFit/>
          </a:bodyPr>
          <a:lstStyle/>
          <a:p>
            <a:r>
              <a:rPr lang="en-GB" sz="2400" dirty="0">
                <a:solidFill>
                  <a:srgbClr val="FF0000"/>
                </a:solidFill>
                <a:latin typeface="Gabriola" pitchFamily="82" charset="0"/>
              </a:rPr>
              <a:t>Dan has 12 football stickers. </a:t>
            </a:r>
          </a:p>
          <a:p>
            <a:r>
              <a:rPr lang="en-GB" sz="2400" dirty="0">
                <a:solidFill>
                  <a:srgbClr val="FF0000"/>
                </a:solidFill>
                <a:latin typeface="Gabriola" pitchFamily="82" charset="0"/>
              </a:rPr>
              <a:t>He gives 4 to Ben. </a:t>
            </a:r>
          </a:p>
          <a:p>
            <a:r>
              <a:rPr lang="en-GB" sz="2400" dirty="0">
                <a:solidFill>
                  <a:srgbClr val="FF0000"/>
                </a:solidFill>
                <a:latin typeface="Gabriola" pitchFamily="82" charset="0"/>
              </a:rPr>
              <a:t>How many stickers does he have left?</a:t>
            </a:r>
          </a:p>
        </p:txBody>
      </p:sp>
      <p:pic>
        <p:nvPicPr>
          <p:cNvPr id="43" name="Picture 42" descr="Football Stickers Party Bag Fillers"/>
          <p:cNvPicPr/>
          <p:nvPr/>
        </p:nvPicPr>
        <p:blipFill>
          <a:blip r:embed="rId4" cstate="print"/>
          <a:srcRect l="18330" t="2619" r="26186" b="2619"/>
          <a:stretch>
            <a:fillRect/>
          </a:stretch>
        </p:blipFill>
        <p:spPr bwMode="auto">
          <a:xfrm>
            <a:off x="4387178" y="3786694"/>
            <a:ext cx="1583315" cy="2275242"/>
          </a:xfrm>
          <a:prstGeom prst="rect">
            <a:avLst/>
          </a:prstGeom>
          <a:noFill/>
          <a:ln w="9525">
            <a:noFill/>
            <a:miter lim="800000"/>
            <a:headEnd/>
            <a:tailEnd/>
          </a:ln>
        </p:spPr>
      </p:pic>
      <p:sp>
        <p:nvSpPr>
          <p:cNvPr id="44" name="TextBox 43"/>
          <p:cNvSpPr txBox="1"/>
          <p:nvPr/>
        </p:nvSpPr>
        <p:spPr>
          <a:xfrm>
            <a:off x="5981252" y="6088828"/>
            <a:ext cx="1366222" cy="584775"/>
          </a:xfrm>
          <a:prstGeom prst="rect">
            <a:avLst/>
          </a:prstGeom>
          <a:noFill/>
        </p:spPr>
        <p:txBody>
          <a:bodyPr wrap="square" rtlCol="0">
            <a:spAutoFit/>
          </a:bodyPr>
          <a:lstStyle/>
          <a:p>
            <a:r>
              <a:rPr lang="en-GB" sz="3200" b="1" dirty="0">
                <a:solidFill>
                  <a:srgbClr val="0000FF"/>
                </a:solidFill>
              </a:rPr>
              <a:t> - 4 =    </a:t>
            </a:r>
          </a:p>
        </p:txBody>
      </p:sp>
      <p:sp>
        <p:nvSpPr>
          <p:cNvPr id="46" name="TextBox 45"/>
          <p:cNvSpPr txBox="1"/>
          <p:nvPr/>
        </p:nvSpPr>
        <p:spPr>
          <a:xfrm>
            <a:off x="7209417" y="6111858"/>
            <a:ext cx="1366222" cy="584775"/>
          </a:xfrm>
          <a:prstGeom prst="rect">
            <a:avLst/>
          </a:prstGeom>
          <a:noFill/>
        </p:spPr>
        <p:txBody>
          <a:bodyPr wrap="square" rtlCol="0">
            <a:spAutoFit/>
          </a:bodyPr>
          <a:lstStyle/>
          <a:p>
            <a:pPr algn="ctr"/>
            <a:r>
              <a:rPr lang="en-GB" sz="3200" b="1" dirty="0">
                <a:solidFill>
                  <a:srgbClr val="0000FF"/>
                </a:solidFill>
              </a:rPr>
              <a:t>8 </a:t>
            </a:r>
          </a:p>
        </p:txBody>
      </p:sp>
      <p:sp>
        <p:nvSpPr>
          <p:cNvPr id="48" name="TextBox 47"/>
          <p:cNvSpPr txBox="1"/>
          <p:nvPr/>
        </p:nvSpPr>
        <p:spPr>
          <a:xfrm>
            <a:off x="4468010" y="6101097"/>
            <a:ext cx="1366222" cy="584775"/>
          </a:xfrm>
          <a:prstGeom prst="rect">
            <a:avLst/>
          </a:prstGeom>
          <a:noFill/>
        </p:spPr>
        <p:txBody>
          <a:bodyPr wrap="square" rtlCol="0">
            <a:spAutoFit/>
          </a:bodyPr>
          <a:lstStyle/>
          <a:p>
            <a:pPr algn="ctr"/>
            <a:r>
              <a:rPr lang="en-GB" sz="3200" b="1" dirty="0">
                <a:solidFill>
                  <a:srgbClr val="0000FF"/>
                </a:solidFill>
              </a:rPr>
              <a:t>12 </a:t>
            </a:r>
          </a:p>
        </p:txBody>
      </p:sp>
      <p:pic>
        <p:nvPicPr>
          <p:cNvPr id="51" name="Picture 50" descr="Football Stickers Party Bag Fillers"/>
          <p:cNvPicPr/>
          <p:nvPr/>
        </p:nvPicPr>
        <p:blipFill>
          <a:blip r:embed="rId4" cstate="print"/>
          <a:srcRect l="18330" t="2619" r="26186" b="2619"/>
          <a:stretch>
            <a:fillRect/>
          </a:stretch>
        </p:blipFill>
        <p:spPr bwMode="auto">
          <a:xfrm>
            <a:off x="6992321" y="3810002"/>
            <a:ext cx="1583315" cy="2275242"/>
          </a:xfrm>
          <a:prstGeom prst="rect">
            <a:avLst/>
          </a:prstGeom>
          <a:noFill/>
          <a:ln w="9525">
            <a:noFill/>
            <a:miter lim="800000"/>
            <a:headEnd/>
            <a:tailEnd/>
          </a:ln>
        </p:spPr>
      </p:pic>
      <p:cxnSp>
        <p:nvCxnSpPr>
          <p:cNvPr id="53" name="Straight Connector 52"/>
          <p:cNvCxnSpPr/>
          <p:nvPr/>
        </p:nvCxnSpPr>
        <p:spPr>
          <a:xfrm flipV="1">
            <a:off x="7057016" y="4292301"/>
            <a:ext cx="376518" cy="247426"/>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V="1">
            <a:off x="7091082" y="5735619"/>
            <a:ext cx="376518" cy="247426"/>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V="1">
            <a:off x="7103633" y="4823012"/>
            <a:ext cx="376518" cy="247426"/>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7083910" y="5265868"/>
            <a:ext cx="376518" cy="247426"/>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18620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srcRect t="15382" b="10987"/>
          <a:stretch>
            <a:fillRect/>
          </a:stretch>
        </p:blipFill>
        <p:spPr bwMode="auto">
          <a:xfrm>
            <a:off x="504295" y="6003002"/>
            <a:ext cx="4067704" cy="715150"/>
          </a:xfrm>
          <a:prstGeom prst="rect">
            <a:avLst/>
          </a:prstGeom>
          <a:noFill/>
          <a:ln w="9525">
            <a:noFill/>
            <a:miter lim="800000"/>
            <a:headEnd/>
            <a:tailEnd/>
          </a:ln>
        </p:spPr>
      </p:pic>
      <p:sp>
        <p:nvSpPr>
          <p:cNvPr id="12" name="Rectangle 11"/>
          <p:cNvSpPr/>
          <p:nvPr/>
        </p:nvSpPr>
        <p:spPr>
          <a:xfrm>
            <a:off x="3211248" y="-71158"/>
            <a:ext cx="5606407"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2</a:t>
            </a:r>
          </a:p>
        </p:txBody>
      </p:sp>
      <p:sp>
        <p:nvSpPr>
          <p:cNvPr id="13" name="TextBox 12"/>
          <p:cNvSpPr txBox="1"/>
          <p:nvPr/>
        </p:nvSpPr>
        <p:spPr>
          <a:xfrm>
            <a:off x="2495774" y="745689"/>
            <a:ext cx="7100047" cy="2031325"/>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2 statutory requirements: </a:t>
            </a:r>
          </a:p>
          <a:p>
            <a:pPr marL="285750" indent="-285750">
              <a:buFont typeface="Arial" pitchFamily="34" charset="0"/>
              <a:buChar char="•"/>
            </a:pPr>
            <a:r>
              <a:rPr lang="en-GB" sz="1400" dirty="0"/>
              <a:t>Recall and use subtraction facts to 20 fluently, and derive and use related facts to 100.</a:t>
            </a:r>
          </a:p>
          <a:p>
            <a:pPr marL="285750" indent="-285750">
              <a:buFont typeface="Arial" pitchFamily="34" charset="0"/>
              <a:buChar char="•"/>
            </a:pPr>
            <a:r>
              <a:rPr lang="en-GB" sz="1400" dirty="0"/>
              <a:t>Recognise and use the inverse relationship between addition and subtraction and use this to check calculations and solve missing number problems.</a:t>
            </a:r>
          </a:p>
          <a:p>
            <a:pPr marL="285750" indent="-285750">
              <a:buFont typeface="Arial" pitchFamily="34" charset="0"/>
              <a:buChar char="•"/>
            </a:pPr>
            <a:r>
              <a:rPr lang="en-GB" sz="1400" dirty="0"/>
              <a:t>Subtract numbers using concrete objects, pictorial representations, and mentally, including:</a:t>
            </a:r>
          </a:p>
          <a:p>
            <a:pPr marL="742950" lvl="1" indent="-285750">
              <a:buFont typeface="Arial" pitchFamily="34" charset="0"/>
              <a:buChar char="•"/>
            </a:pPr>
            <a:r>
              <a:rPr lang="en-GB" sz="1400" dirty="0"/>
              <a:t>a two-digit number and ones</a:t>
            </a:r>
          </a:p>
          <a:p>
            <a:pPr marL="742950" lvl="1" indent="-285750">
              <a:buFont typeface="Arial" pitchFamily="34" charset="0"/>
              <a:buChar char="•"/>
            </a:pPr>
            <a:r>
              <a:rPr lang="en-GB" sz="1400" dirty="0"/>
              <a:t>a two-digit number and tens</a:t>
            </a:r>
          </a:p>
          <a:p>
            <a:pPr marL="742950" lvl="1" indent="-285750">
              <a:buFont typeface="Arial" pitchFamily="34" charset="0"/>
              <a:buChar char="•"/>
            </a:pPr>
            <a:r>
              <a:rPr lang="en-GB" sz="1400" dirty="0"/>
              <a:t>two </a:t>
            </a:r>
            <a:r>
              <a:rPr lang="en-GB" sz="1400" dirty="0" err="1"/>
              <a:t>two</a:t>
            </a:r>
            <a:r>
              <a:rPr lang="en-GB" sz="1400" dirty="0"/>
              <a:t>-digit numbers</a:t>
            </a:r>
          </a:p>
          <a:p>
            <a:pPr marL="742950" lvl="1" indent="-285750">
              <a:buFont typeface="Arial" pitchFamily="34" charset="0"/>
              <a:buChar char="•"/>
            </a:pPr>
            <a:r>
              <a:rPr lang="en-GB" sz="1400" dirty="0"/>
              <a:t>adding three one-digit numbers.</a:t>
            </a:r>
          </a:p>
        </p:txBody>
      </p:sp>
      <p:pic>
        <p:nvPicPr>
          <p:cNvPr id="14" name="Picture 1"/>
          <p:cNvPicPr>
            <a:picLocks noChangeAspect="1" noChangeArrowheads="1"/>
          </p:cNvPicPr>
          <p:nvPr/>
        </p:nvPicPr>
        <p:blipFill>
          <a:blip r:embed="rId3" cstate="print"/>
          <a:srcRect/>
          <a:stretch>
            <a:fillRect/>
          </a:stretch>
        </p:blipFill>
        <p:spPr bwMode="auto">
          <a:xfrm>
            <a:off x="481404" y="3640904"/>
            <a:ext cx="4144385" cy="1673374"/>
          </a:xfrm>
          <a:prstGeom prst="rect">
            <a:avLst/>
          </a:prstGeom>
          <a:noFill/>
          <a:ln w="9525">
            <a:noFill/>
            <a:miter lim="800000"/>
            <a:headEnd/>
            <a:tailEnd/>
          </a:ln>
        </p:spPr>
      </p:pic>
      <p:pic>
        <p:nvPicPr>
          <p:cNvPr id="15" name="Picture 2"/>
          <p:cNvPicPr>
            <a:picLocks noChangeAspect="1" noChangeArrowheads="1"/>
          </p:cNvPicPr>
          <p:nvPr/>
        </p:nvPicPr>
        <p:blipFill>
          <a:blip r:embed="rId4" cstate="print"/>
          <a:srcRect/>
          <a:stretch>
            <a:fillRect/>
          </a:stretch>
        </p:blipFill>
        <p:spPr bwMode="auto">
          <a:xfrm>
            <a:off x="415852" y="5409180"/>
            <a:ext cx="4199182" cy="566693"/>
          </a:xfrm>
          <a:prstGeom prst="rect">
            <a:avLst/>
          </a:prstGeom>
          <a:noFill/>
          <a:ln w="9525">
            <a:noFill/>
            <a:miter lim="800000"/>
            <a:headEnd/>
            <a:tailEnd/>
          </a:ln>
        </p:spPr>
      </p:pic>
      <p:sp>
        <p:nvSpPr>
          <p:cNvPr id="16" name="TextBox 15"/>
          <p:cNvSpPr txBox="1"/>
          <p:nvPr/>
        </p:nvSpPr>
        <p:spPr>
          <a:xfrm>
            <a:off x="1116887" y="3010689"/>
            <a:ext cx="3104228" cy="536685"/>
          </a:xfrm>
          <a:prstGeom prst="rect">
            <a:avLst/>
          </a:prstGeom>
          <a:solidFill>
            <a:schemeClr val="bg2"/>
          </a:solidFill>
          <a:ln w="12700">
            <a:solidFill>
              <a:schemeClr val="tx1"/>
            </a:solidFill>
          </a:ln>
        </p:spPr>
        <p:txBody>
          <a:bodyPr wrap="square" rtlCol="0">
            <a:spAutoFit/>
          </a:bodyPr>
          <a:lstStyle/>
          <a:p>
            <a:r>
              <a:rPr lang="en-GB" sz="1400" dirty="0"/>
              <a:t>Memorise and reason with number facts to 20 in several forms. </a:t>
            </a:r>
          </a:p>
        </p:txBody>
      </p:sp>
      <p:sp>
        <p:nvSpPr>
          <p:cNvPr id="17" name="TextBox 16"/>
          <p:cNvSpPr txBox="1"/>
          <p:nvPr/>
        </p:nvSpPr>
        <p:spPr>
          <a:xfrm>
            <a:off x="6863379" y="3073971"/>
            <a:ext cx="2883335" cy="523220"/>
          </a:xfrm>
          <a:prstGeom prst="rect">
            <a:avLst/>
          </a:prstGeom>
          <a:solidFill>
            <a:schemeClr val="bg2"/>
          </a:solidFill>
          <a:ln w="12700">
            <a:solidFill>
              <a:schemeClr val="tx1"/>
            </a:solidFill>
          </a:ln>
        </p:spPr>
        <p:txBody>
          <a:bodyPr wrap="square" rtlCol="0">
            <a:spAutoFit/>
          </a:bodyPr>
          <a:lstStyle/>
          <a:p>
            <a:r>
              <a:rPr lang="en-GB" sz="1400" dirty="0"/>
              <a:t>Partition two 2-digit numbers using a variety of models and images. </a:t>
            </a:r>
          </a:p>
        </p:txBody>
      </p:sp>
      <p:pic>
        <p:nvPicPr>
          <p:cNvPr id="18" name="Picture 2"/>
          <p:cNvPicPr>
            <a:picLocks noChangeAspect="1" noChangeArrowheads="1"/>
          </p:cNvPicPr>
          <p:nvPr/>
        </p:nvPicPr>
        <p:blipFill>
          <a:blip r:embed="rId5" cstate="print"/>
          <a:srcRect t="18093" b="12062"/>
          <a:stretch>
            <a:fillRect/>
          </a:stretch>
        </p:blipFill>
        <p:spPr bwMode="auto">
          <a:xfrm>
            <a:off x="5917686" y="3761012"/>
            <a:ext cx="4786267" cy="1520994"/>
          </a:xfrm>
          <a:prstGeom prst="rect">
            <a:avLst/>
          </a:prstGeom>
          <a:noFill/>
          <a:ln w="9525">
            <a:noFill/>
            <a:miter lim="800000"/>
            <a:headEnd/>
            <a:tailEnd/>
          </a:ln>
        </p:spPr>
      </p:pic>
    </p:spTree>
    <p:extLst>
      <p:ext uri="{BB962C8B-B14F-4D97-AF65-F5344CB8AC3E}">
        <p14:creationId xmlns:p14="http://schemas.microsoft.com/office/powerpoint/2010/main" val="393734450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236671" y="2976989"/>
            <a:ext cx="4227755" cy="738664"/>
          </a:xfrm>
          <a:prstGeom prst="rect">
            <a:avLst/>
          </a:prstGeom>
          <a:solidFill>
            <a:schemeClr val="bg2"/>
          </a:solidFill>
          <a:ln w="12700">
            <a:solidFill>
              <a:schemeClr val="tx1"/>
            </a:solidFill>
          </a:ln>
        </p:spPr>
        <p:txBody>
          <a:bodyPr wrap="square" rtlCol="0">
            <a:spAutoFit/>
          </a:bodyPr>
          <a:lstStyle/>
          <a:p>
            <a:r>
              <a:rPr lang="en-GB" sz="1400" dirty="0"/>
              <a:t>Use partitioning  to subtract two 2-digit numbers  using concrete resources and/or a numbered number line and then progressing to an empty number line. </a:t>
            </a:r>
          </a:p>
        </p:txBody>
      </p:sp>
      <p:sp>
        <p:nvSpPr>
          <p:cNvPr id="14" name="TextBox 13"/>
          <p:cNvSpPr txBox="1"/>
          <p:nvPr/>
        </p:nvSpPr>
        <p:spPr>
          <a:xfrm>
            <a:off x="3324113" y="883564"/>
            <a:ext cx="2119255" cy="307777"/>
          </a:xfrm>
          <a:prstGeom prst="rect">
            <a:avLst/>
          </a:prstGeom>
          <a:solidFill>
            <a:schemeClr val="bg2"/>
          </a:solidFill>
          <a:ln w="12700">
            <a:solidFill>
              <a:schemeClr val="tx1"/>
            </a:solidFill>
          </a:ln>
        </p:spPr>
        <p:txBody>
          <a:bodyPr wrap="square" rtlCol="0">
            <a:spAutoFit/>
          </a:bodyPr>
          <a:lstStyle/>
          <a:p>
            <a:pPr algn="ctr"/>
            <a:r>
              <a:rPr lang="en-GB" sz="1400" dirty="0"/>
              <a:t>Subtract 2 digit and  ones </a:t>
            </a:r>
          </a:p>
        </p:txBody>
      </p:sp>
      <p:sp>
        <p:nvSpPr>
          <p:cNvPr id="16" name="TextBox 15"/>
          <p:cNvSpPr txBox="1"/>
          <p:nvPr/>
        </p:nvSpPr>
        <p:spPr>
          <a:xfrm>
            <a:off x="6026077" y="928386"/>
            <a:ext cx="2009887" cy="307777"/>
          </a:xfrm>
          <a:prstGeom prst="rect">
            <a:avLst/>
          </a:prstGeom>
          <a:solidFill>
            <a:schemeClr val="bg2"/>
          </a:solidFill>
          <a:ln w="12700">
            <a:solidFill>
              <a:schemeClr val="tx1"/>
            </a:solidFill>
          </a:ln>
        </p:spPr>
        <p:txBody>
          <a:bodyPr wrap="square" rtlCol="0">
            <a:spAutoFit/>
          </a:bodyPr>
          <a:lstStyle/>
          <a:p>
            <a:pPr algn="ctr"/>
            <a:r>
              <a:rPr lang="en-GB" sz="1400" dirty="0"/>
              <a:t>Subtract 2 digit and  tens </a:t>
            </a:r>
          </a:p>
        </p:txBody>
      </p:sp>
      <p:pic>
        <p:nvPicPr>
          <p:cNvPr id="57346" name="Picture 2"/>
          <p:cNvPicPr>
            <a:picLocks noChangeAspect="1" noChangeArrowheads="1"/>
          </p:cNvPicPr>
          <p:nvPr/>
        </p:nvPicPr>
        <p:blipFill>
          <a:blip r:embed="rId2" cstate="print"/>
          <a:srcRect/>
          <a:stretch>
            <a:fillRect/>
          </a:stretch>
        </p:blipFill>
        <p:spPr bwMode="auto">
          <a:xfrm>
            <a:off x="2960482" y="1290526"/>
            <a:ext cx="2625124" cy="1441916"/>
          </a:xfrm>
          <a:prstGeom prst="rect">
            <a:avLst/>
          </a:prstGeom>
          <a:noFill/>
          <a:ln w="9525">
            <a:noFill/>
            <a:miter lim="800000"/>
            <a:headEnd/>
            <a:tailEnd/>
          </a:ln>
        </p:spPr>
      </p:pic>
      <p:pic>
        <p:nvPicPr>
          <p:cNvPr id="57347" name="Picture 3"/>
          <p:cNvPicPr>
            <a:picLocks noChangeAspect="1" noChangeArrowheads="1"/>
          </p:cNvPicPr>
          <p:nvPr/>
        </p:nvPicPr>
        <p:blipFill>
          <a:blip r:embed="rId3" cstate="print"/>
          <a:srcRect/>
          <a:stretch>
            <a:fillRect/>
          </a:stretch>
        </p:blipFill>
        <p:spPr bwMode="auto">
          <a:xfrm>
            <a:off x="5769182" y="1301847"/>
            <a:ext cx="2618358" cy="1473627"/>
          </a:xfrm>
          <a:prstGeom prst="rect">
            <a:avLst/>
          </a:prstGeom>
          <a:noFill/>
          <a:ln w="9525">
            <a:noFill/>
            <a:miter lim="800000"/>
            <a:headEnd/>
            <a:tailEnd/>
          </a:ln>
        </p:spPr>
      </p:pic>
      <p:sp>
        <p:nvSpPr>
          <p:cNvPr id="15" name="Rectangle 14"/>
          <p:cNvSpPr/>
          <p:nvPr/>
        </p:nvSpPr>
        <p:spPr>
          <a:xfrm>
            <a:off x="2963823" y="0"/>
            <a:ext cx="5606407"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2</a:t>
            </a:r>
          </a:p>
        </p:txBody>
      </p:sp>
      <p:pic>
        <p:nvPicPr>
          <p:cNvPr id="17" name="Picture 4"/>
          <p:cNvPicPr>
            <a:picLocks noChangeAspect="1" noChangeArrowheads="1"/>
          </p:cNvPicPr>
          <p:nvPr/>
        </p:nvPicPr>
        <p:blipFill>
          <a:blip r:embed="rId4" cstate="print"/>
          <a:srcRect t="18055" b="7222"/>
          <a:stretch>
            <a:fillRect/>
          </a:stretch>
        </p:blipFill>
        <p:spPr bwMode="auto">
          <a:xfrm>
            <a:off x="4790006" y="2836233"/>
            <a:ext cx="1872208" cy="994219"/>
          </a:xfrm>
          <a:prstGeom prst="rect">
            <a:avLst/>
          </a:prstGeom>
          <a:noFill/>
          <a:ln w="9525">
            <a:noFill/>
            <a:miter lim="800000"/>
            <a:headEnd/>
            <a:tailEnd/>
          </a:ln>
        </p:spPr>
      </p:pic>
      <p:pic>
        <p:nvPicPr>
          <p:cNvPr id="18" name="Picture 5"/>
          <p:cNvPicPr>
            <a:picLocks noChangeAspect="1" noChangeArrowheads="1"/>
          </p:cNvPicPr>
          <p:nvPr/>
        </p:nvPicPr>
        <p:blipFill>
          <a:blip r:embed="rId5" cstate="print"/>
          <a:srcRect l="12557" t="12769" r="5023" b="14046"/>
          <a:stretch>
            <a:fillRect/>
          </a:stretch>
        </p:blipFill>
        <p:spPr bwMode="auto">
          <a:xfrm>
            <a:off x="6191990" y="3981978"/>
            <a:ext cx="5490814" cy="1509093"/>
          </a:xfrm>
          <a:prstGeom prst="rect">
            <a:avLst/>
          </a:prstGeom>
          <a:noFill/>
          <a:ln w="9525">
            <a:noFill/>
            <a:miter lim="800000"/>
            <a:headEnd/>
            <a:tailEnd/>
          </a:ln>
        </p:spPr>
      </p:pic>
      <p:sp>
        <p:nvSpPr>
          <p:cNvPr id="20" name="TextBox 19"/>
          <p:cNvSpPr txBox="1"/>
          <p:nvPr/>
        </p:nvSpPr>
        <p:spPr>
          <a:xfrm>
            <a:off x="5389582" y="4528964"/>
            <a:ext cx="613186" cy="369332"/>
          </a:xfrm>
          <a:prstGeom prst="rect">
            <a:avLst/>
          </a:prstGeom>
          <a:noFill/>
        </p:spPr>
        <p:txBody>
          <a:bodyPr wrap="square" rtlCol="0">
            <a:spAutoFit/>
          </a:bodyPr>
          <a:lstStyle/>
          <a:p>
            <a:pPr algn="ctr"/>
            <a:r>
              <a:rPr lang="en-GB" b="1" dirty="0"/>
              <a:t>OR</a:t>
            </a:r>
          </a:p>
        </p:txBody>
      </p:sp>
      <p:pic>
        <p:nvPicPr>
          <p:cNvPr id="1026" name="Picture 2"/>
          <p:cNvPicPr>
            <a:picLocks noChangeAspect="1" noChangeArrowheads="1"/>
          </p:cNvPicPr>
          <p:nvPr/>
        </p:nvPicPr>
        <p:blipFill>
          <a:blip r:embed="rId6" cstate="print"/>
          <a:srcRect l="3878"/>
          <a:stretch>
            <a:fillRect/>
          </a:stretch>
        </p:blipFill>
        <p:spPr bwMode="auto">
          <a:xfrm>
            <a:off x="219300" y="3870961"/>
            <a:ext cx="5169772" cy="2707553"/>
          </a:xfrm>
          <a:prstGeom prst="rect">
            <a:avLst/>
          </a:prstGeom>
          <a:noFill/>
          <a:ln w="9525">
            <a:noFill/>
            <a:miter lim="800000"/>
            <a:headEnd/>
            <a:tailEnd/>
          </a:ln>
        </p:spPr>
      </p:pic>
    </p:spTree>
    <p:extLst>
      <p:ext uri="{BB962C8B-B14F-4D97-AF65-F5344CB8AC3E}">
        <p14:creationId xmlns:p14="http://schemas.microsoft.com/office/powerpoint/2010/main" val="30737413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p:cNvSpPr/>
          <p:nvPr/>
        </p:nvSpPr>
        <p:spPr>
          <a:xfrm>
            <a:off x="3300426" y="-21210"/>
            <a:ext cx="5606407"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3</a:t>
            </a:r>
          </a:p>
        </p:txBody>
      </p:sp>
      <p:sp>
        <p:nvSpPr>
          <p:cNvPr id="11" name="TextBox 10"/>
          <p:cNvSpPr txBox="1"/>
          <p:nvPr/>
        </p:nvSpPr>
        <p:spPr>
          <a:xfrm>
            <a:off x="3057636" y="788721"/>
            <a:ext cx="6336704" cy="2246769"/>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3 statutory requirement:</a:t>
            </a:r>
          </a:p>
          <a:p>
            <a:pPr marL="285750" indent="-285750">
              <a:buFont typeface="Arial" pitchFamily="34" charset="0"/>
              <a:buChar char="•"/>
            </a:pPr>
            <a:r>
              <a:rPr lang="en-GB" sz="1400" dirty="0"/>
              <a:t>Find 10 or 100 less than a given number.</a:t>
            </a:r>
          </a:p>
          <a:p>
            <a:pPr marL="285750" indent="-285750">
              <a:buFont typeface="Arial" pitchFamily="34" charset="0"/>
              <a:buChar char="•"/>
            </a:pPr>
            <a:r>
              <a:rPr lang="en-GB" sz="1400" dirty="0"/>
              <a:t>Recognise the place value of each digit in a three-digit number (hundreds, tens, ones).</a:t>
            </a:r>
          </a:p>
          <a:p>
            <a:pPr marL="285750" indent="-285750">
              <a:buFont typeface="Arial" pitchFamily="34" charset="0"/>
              <a:buChar char="•"/>
            </a:pPr>
            <a:r>
              <a:rPr lang="en-GB" sz="1400" dirty="0"/>
              <a:t>Subtract numbers with up to three digits, using formal written methods of column subtraction.</a:t>
            </a:r>
          </a:p>
          <a:p>
            <a:pPr marL="285750" indent="-285750">
              <a:buFont typeface="Arial" pitchFamily="34" charset="0"/>
              <a:buChar char="•"/>
            </a:pPr>
            <a:r>
              <a:rPr lang="en-GB" sz="1400" dirty="0"/>
              <a:t>Subtract numbers mentally, including:</a:t>
            </a:r>
          </a:p>
          <a:p>
            <a:pPr marL="742950" lvl="1" indent="-285750">
              <a:buFont typeface="Arial" pitchFamily="34" charset="0"/>
              <a:buChar char="•"/>
            </a:pPr>
            <a:r>
              <a:rPr lang="en-GB" sz="1400" dirty="0"/>
              <a:t>A three-digit number and ones</a:t>
            </a:r>
          </a:p>
          <a:p>
            <a:pPr marL="742950" lvl="1" indent="-285750">
              <a:buFont typeface="Arial" pitchFamily="34" charset="0"/>
              <a:buChar char="•"/>
            </a:pPr>
            <a:r>
              <a:rPr lang="en-GB" sz="1400" dirty="0"/>
              <a:t>A three-digit number and tens</a:t>
            </a:r>
          </a:p>
          <a:p>
            <a:pPr marL="742950" lvl="1" indent="-285750">
              <a:buFont typeface="Arial" pitchFamily="34" charset="0"/>
              <a:buChar char="•"/>
            </a:pPr>
            <a:r>
              <a:rPr lang="en-GB" sz="1400" dirty="0"/>
              <a:t>A three-digit number and hundreds. </a:t>
            </a:r>
          </a:p>
        </p:txBody>
      </p:sp>
      <p:sp>
        <p:nvSpPr>
          <p:cNvPr id="12" name="TextBox 11"/>
          <p:cNvSpPr txBox="1"/>
          <p:nvPr/>
        </p:nvSpPr>
        <p:spPr>
          <a:xfrm>
            <a:off x="279697" y="3267445"/>
            <a:ext cx="6325498" cy="523220"/>
          </a:xfrm>
          <a:prstGeom prst="rect">
            <a:avLst/>
          </a:prstGeom>
          <a:solidFill>
            <a:schemeClr val="bg2"/>
          </a:solidFill>
          <a:ln w="12700">
            <a:solidFill>
              <a:schemeClr val="tx1"/>
            </a:solidFill>
          </a:ln>
        </p:spPr>
        <p:txBody>
          <a:bodyPr wrap="square" rtlCol="0">
            <a:spAutoFit/>
          </a:bodyPr>
          <a:lstStyle/>
          <a:p>
            <a:r>
              <a:rPr lang="en-GB" sz="1400" dirty="0"/>
              <a:t>Use expanded column method  with place value resources to support the conceptual understanding of  subtracting numbers with up to three digits </a:t>
            </a:r>
            <a:r>
              <a:rPr lang="en-GB" sz="1400" b="1" i="1" dirty="0"/>
              <a:t>with no exchanging. </a:t>
            </a:r>
            <a:endParaRPr lang="en-GB" sz="1400" dirty="0"/>
          </a:p>
        </p:txBody>
      </p:sp>
      <p:sp>
        <p:nvSpPr>
          <p:cNvPr id="13" name="Rectangle 12"/>
          <p:cNvSpPr/>
          <p:nvPr/>
        </p:nvSpPr>
        <p:spPr>
          <a:xfrm>
            <a:off x="591669" y="4053507"/>
            <a:ext cx="3044416" cy="461665"/>
          </a:xfrm>
          <a:prstGeom prst="rect">
            <a:avLst/>
          </a:prstGeom>
        </p:spPr>
        <p:txBody>
          <a:bodyPr wrap="square">
            <a:spAutoFit/>
          </a:bodyPr>
          <a:lstStyle/>
          <a:p>
            <a:pPr algn="ctr"/>
            <a:r>
              <a:rPr lang="en-GB" sz="2400" b="1" dirty="0">
                <a:solidFill>
                  <a:srgbClr val="00B050"/>
                </a:solidFill>
              </a:rPr>
              <a:t>42 - 11 = 31  </a:t>
            </a:r>
          </a:p>
        </p:txBody>
      </p:sp>
      <p:sp>
        <p:nvSpPr>
          <p:cNvPr id="14" name="TextBox 13"/>
          <p:cNvSpPr txBox="1"/>
          <p:nvPr/>
        </p:nvSpPr>
        <p:spPr>
          <a:xfrm>
            <a:off x="376517" y="4769922"/>
            <a:ext cx="3141233" cy="1384995"/>
          </a:xfrm>
          <a:prstGeom prst="rect">
            <a:avLst/>
          </a:prstGeom>
          <a:noFill/>
        </p:spPr>
        <p:txBody>
          <a:bodyPr wrap="square" rtlCol="0">
            <a:spAutoFit/>
          </a:bodyPr>
          <a:lstStyle/>
          <a:p>
            <a:pPr algn="ctr"/>
            <a:r>
              <a:rPr lang="en-GB" sz="2800" b="1" dirty="0">
                <a:solidFill>
                  <a:srgbClr val="0000FF"/>
                </a:solidFill>
              </a:rPr>
              <a:t>40 + 2</a:t>
            </a:r>
          </a:p>
          <a:p>
            <a:pPr algn="ctr"/>
            <a:r>
              <a:rPr lang="en-GB" sz="2800" b="1" u="sng" dirty="0">
                <a:solidFill>
                  <a:srgbClr val="0000FF"/>
                </a:solidFill>
              </a:rPr>
              <a:t>10 + 1 </a:t>
            </a:r>
          </a:p>
          <a:p>
            <a:pPr algn="ctr"/>
            <a:r>
              <a:rPr lang="en-GB" sz="2800" b="1" u="sng" dirty="0">
                <a:solidFill>
                  <a:srgbClr val="0000FF"/>
                </a:solidFill>
              </a:rPr>
              <a:t>30 + 1 </a:t>
            </a:r>
          </a:p>
        </p:txBody>
      </p:sp>
      <p:sp>
        <p:nvSpPr>
          <p:cNvPr id="15" name="Rectangle 14"/>
          <p:cNvSpPr/>
          <p:nvPr/>
        </p:nvSpPr>
        <p:spPr>
          <a:xfrm>
            <a:off x="690282" y="5066518"/>
            <a:ext cx="923366" cy="523220"/>
          </a:xfrm>
          <a:prstGeom prst="rect">
            <a:avLst/>
          </a:prstGeom>
        </p:spPr>
        <p:txBody>
          <a:bodyPr wrap="square">
            <a:spAutoFit/>
          </a:bodyPr>
          <a:lstStyle/>
          <a:p>
            <a:pPr algn="ctr"/>
            <a:r>
              <a:rPr lang="en-GB" sz="2800" b="1" dirty="0">
                <a:solidFill>
                  <a:srgbClr val="0000FF"/>
                </a:solidFill>
              </a:rPr>
              <a:t>-</a:t>
            </a:r>
          </a:p>
        </p:txBody>
      </p:sp>
      <p:pic>
        <p:nvPicPr>
          <p:cNvPr id="16"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l="8076" t="36469" r="12921" b="14919"/>
          <a:stretch>
            <a:fillRect/>
          </a:stretch>
        </p:blipFill>
        <p:spPr bwMode="auto">
          <a:xfrm>
            <a:off x="3195022" y="4207394"/>
            <a:ext cx="3410175" cy="204446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Rectangle 16"/>
          <p:cNvSpPr/>
          <p:nvPr/>
        </p:nvSpPr>
        <p:spPr>
          <a:xfrm>
            <a:off x="4500282" y="4799371"/>
            <a:ext cx="923366" cy="523220"/>
          </a:xfrm>
          <a:prstGeom prst="rect">
            <a:avLst/>
          </a:prstGeom>
        </p:spPr>
        <p:txBody>
          <a:bodyPr wrap="square">
            <a:spAutoFit/>
          </a:bodyPr>
          <a:lstStyle/>
          <a:p>
            <a:pPr algn="ctr"/>
            <a:r>
              <a:rPr lang="en-GB" sz="2800" b="1" dirty="0"/>
              <a:t>=</a:t>
            </a:r>
          </a:p>
        </p:txBody>
      </p:sp>
      <p:cxnSp>
        <p:nvCxnSpPr>
          <p:cNvPr id="19" name="Straight Connector 18"/>
          <p:cNvCxnSpPr/>
          <p:nvPr/>
        </p:nvCxnSpPr>
        <p:spPr>
          <a:xfrm flipV="1">
            <a:off x="3593054" y="5776856"/>
            <a:ext cx="355002" cy="26894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4410636" y="4894729"/>
            <a:ext cx="376517" cy="355003"/>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497620" y="4819421"/>
            <a:ext cx="613186" cy="369332"/>
          </a:xfrm>
          <a:prstGeom prst="rect">
            <a:avLst/>
          </a:prstGeom>
          <a:noFill/>
        </p:spPr>
        <p:txBody>
          <a:bodyPr wrap="square" rtlCol="0">
            <a:spAutoFit/>
          </a:bodyPr>
          <a:lstStyle/>
          <a:p>
            <a:pPr algn="ctr"/>
            <a:r>
              <a:rPr lang="en-GB" b="1" dirty="0"/>
              <a:t>OR</a:t>
            </a:r>
          </a:p>
        </p:txBody>
      </p:sp>
      <p:pic>
        <p:nvPicPr>
          <p:cNvPr id="23559" name="Picture 7"/>
          <p:cNvPicPr>
            <a:picLocks noChangeAspect="1" noChangeArrowheads="1"/>
          </p:cNvPicPr>
          <p:nvPr/>
        </p:nvPicPr>
        <p:blipFill>
          <a:blip r:embed="rId3" cstate="print"/>
          <a:srcRect r="946"/>
          <a:stretch>
            <a:fillRect/>
          </a:stretch>
        </p:blipFill>
        <p:spPr bwMode="auto">
          <a:xfrm>
            <a:off x="7019194" y="3485484"/>
            <a:ext cx="3612418" cy="2861535"/>
          </a:xfrm>
          <a:prstGeom prst="rect">
            <a:avLst/>
          </a:prstGeom>
          <a:noFill/>
          <a:ln w="9525">
            <a:noFill/>
            <a:miter lim="800000"/>
            <a:headEnd/>
            <a:tailEnd/>
          </a:ln>
        </p:spPr>
      </p:pic>
    </p:spTree>
    <p:extLst>
      <p:ext uri="{BB962C8B-B14F-4D97-AF65-F5344CB8AC3E}">
        <p14:creationId xmlns:p14="http://schemas.microsoft.com/office/powerpoint/2010/main" val="310214609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10206381" y="2347880"/>
            <a:ext cx="1728192" cy="1600438"/>
          </a:xfrm>
          <a:prstGeom prst="rect">
            <a:avLst/>
          </a:prstGeom>
          <a:solidFill>
            <a:schemeClr val="bg1">
              <a:lumMod val="95000"/>
            </a:schemeClr>
          </a:solidFill>
          <a:ln w="12700">
            <a:solidFill>
              <a:schemeClr val="tx1"/>
            </a:solidFill>
          </a:ln>
        </p:spPr>
        <p:txBody>
          <a:bodyPr wrap="square" rtlCol="0">
            <a:spAutoFit/>
          </a:bodyPr>
          <a:lstStyle/>
          <a:p>
            <a:r>
              <a:rPr lang="en-GB" sz="1400" dirty="0"/>
              <a:t>In this example to subtract 7 ones from 4 ones we need to </a:t>
            </a:r>
            <a:r>
              <a:rPr lang="en-GB" sz="1400" b="1" dirty="0"/>
              <a:t>exchange</a:t>
            </a:r>
            <a:r>
              <a:rPr lang="en-GB" sz="1400" dirty="0"/>
              <a:t> a ten for ten ones. We now can subtract 7 ones from  14 ones.</a:t>
            </a:r>
          </a:p>
        </p:txBody>
      </p:sp>
      <p:pic>
        <p:nvPicPr>
          <p:cNvPr id="6" name="Picture 8"/>
          <p:cNvPicPr>
            <a:picLocks noChangeAspect="1" noChangeArrowheads="1"/>
          </p:cNvPicPr>
          <p:nvPr/>
        </p:nvPicPr>
        <p:blipFill>
          <a:blip r:embed="rId3" cstate="print"/>
          <a:srcRect l="8307" t="9144" r="8307" b="2032"/>
          <a:stretch>
            <a:fillRect/>
          </a:stretch>
        </p:blipFill>
        <p:spPr bwMode="auto">
          <a:xfrm>
            <a:off x="3155414" y="2073094"/>
            <a:ext cx="2189684" cy="2383782"/>
          </a:xfrm>
          <a:prstGeom prst="rect">
            <a:avLst/>
          </a:prstGeom>
          <a:noFill/>
          <a:ln w="9525">
            <a:noFill/>
            <a:miter lim="800000"/>
            <a:headEnd/>
            <a:tailEnd/>
          </a:ln>
        </p:spPr>
      </p:pic>
      <p:sp>
        <p:nvSpPr>
          <p:cNvPr id="7" name="Rectangle 6"/>
          <p:cNvSpPr/>
          <p:nvPr/>
        </p:nvSpPr>
        <p:spPr>
          <a:xfrm>
            <a:off x="959603" y="1676673"/>
            <a:ext cx="1641796" cy="461665"/>
          </a:xfrm>
          <a:prstGeom prst="rect">
            <a:avLst/>
          </a:prstGeom>
        </p:spPr>
        <p:txBody>
          <a:bodyPr wrap="none">
            <a:spAutoFit/>
          </a:bodyPr>
          <a:lstStyle/>
          <a:p>
            <a:r>
              <a:rPr lang="en-GB" sz="2400" b="1" dirty="0">
                <a:solidFill>
                  <a:srgbClr val="00B050"/>
                </a:solidFill>
              </a:rPr>
              <a:t>74 - 27 = 47</a:t>
            </a:r>
          </a:p>
        </p:txBody>
      </p:sp>
      <p:sp>
        <p:nvSpPr>
          <p:cNvPr id="8" name="Rectangle 7"/>
          <p:cNvSpPr/>
          <p:nvPr/>
        </p:nvSpPr>
        <p:spPr>
          <a:xfrm>
            <a:off x="1294432" y="5525834"/>
            <a:ext cx="2167581" cy="461665"/>
          </a:xfrm>
          <a:prstGeom prst="rect">
            <a:avLst/>
          </a:prstGeom>
        </p:spPr>
        <p:txBody>
          <a:bodyPr wrap="none">
            <a:spAutoFit/>
          </a:bodyPr>
          <a:lstStyle/>
          <a:p>
            <a:r>
              <a:rPr lang="en-GB" sz="2400" b="1" dirty="0">
                <a:solidFill>
                  <a:srgbClr val="00B050"/>
                </a:solidFill>
              </a:rPr>
              <a:t>537 – 254 = 283</a:t>
            </a:r>
          </a:p>
        </p:txBody>
      </p:sp>
      <p:sp>
        <p:nvSpPr>
          <p:cNvPr id="10" name="Rectangle 9"/>
          <p:cNvSpPr/>
          <p:nvPr/>
        </p:nvSpPr>
        <p:spPr>
          <a:xfrm>
            <a:off x="3289668" y="150912"/>
            <a:ext cx="5606407"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3</a:t>
            </a:r>
          </a:p>
        </p:txBody>
      </p:sp>
      <p:sp>
        <p:nvSpPr>
          <p:cNvPr id="11" name="TextBox 10"/>
          <p:cNvSpPr txBox="1"/>
          <p:nvPr/>
        </p:nvSpPr>
        <p:spPr>
          <a:xfrm>
            <a:off x="2635622" y="1201977"/>
            <a:ext cx="7605658" cy="523220"/>
          </a:xfrm>
          <a:prstGeom prst="rect">
            <a:avLst/>
          </a:prstGeom>
          <a:solidFill>
            <a:schemeClr val="bg2"/>
          </a:solidFill>
          <a:ln w="12700">
            <a:solidFill>
              <a:schemeClr val="tx1"/>
            </a:solidFill>
          </a:ln>
        </p:spPr>
        <p:txBody>
          <a:bodyPr wrap="square" rtlCol="0">
            <a:spAutoFit/>
          </a:bodyPr>
          <a:lstStyle/>
          <a:p>
            <a:r>
              <a:rPr lang="en-GB" sz="1400" dirty="0"/>
              <a:t>Progress to using  the expanded column method  with place value resources to support the conceptual understanding of subtracting numbers with up to three digits </a:t>
            </a:r>
            <a:r>
              <a:rPr lang="en-GB" sz="1400" b="1" i="1" dirty="0"/>
              <a:t>with exchanging tens and/or hundreds</a:t>
            </a:r>
            <a:r>
              <a:rPr lang="en-GB" sz="1400" dirty="0"/>
              <a:t>. </a:t>
            </a:r>
          </a:p>
        </p:txBody>
      </p:sp>
      <p:sp>
        <p:nvSpPr>
          <p:cNvPr id="12" name="TextBox 11"/>
          <p:cNvSpPr txBox="1"/>
          <p:nvPr/>
        </p:nvSpPr>
        <p:spPr>
          <a:xfrm>
            <a:off x="5335794" y="2764712"/>
            <a:ext cx="613186" cy="369332"/>
          </a:xfrm>
          <a:prstGeom prst="rect">
            <a:avLst/>
          </a:prstGeom>
          <a:noFill/>
        </p:spPr>
        <p:txBody>
          <a:bodyPr wrap="square" rtlCol="0">
            <a:spAutoFit/>
          </a:bodyPr>
          <a:lstStyle/>
          <a:p>
            <a:pPr algn="ctr"/>
            <a:r>
              <a:rPr lang="en-GB" b="1" dirty="0"/>
              <a:t>OR</a:t>
            </a:r>
          </a:p>
        </p:txBody>
      </p:sp>
      <p:pic>
        <p:nvPicPr>
          <p:cNvPr id="58370" name="Picture 2"/>
          <p:cNvPicPr>
            <a:picLocks noChangeAspect="1" noChangeArrowheads="1"/>
          </p:cNvPicPr>
          <p:nvPr/>
        </p:nvPicPr>
        <p:blipFill>
          <a:blip r:embed="rId4" cstate="print"/>
          <a:srcRect/>
          <a:stretch>
            <a:fillRect/>
          </a:stretch>
        </p:blipFill>
        <p:spPr bwMode="auto">
          <a:xfrm>
            <a:off x="5842300" y="2070120"/>
            <a:ext cx="4279036" cy="2222181"/>
          </a:xfrm>
          <a:prstGeom prst="rect">
            <a:avLst/>
          </a:prstGeom>
          <a:noFill/>
          <a:ln w="9525">
            <a:noFill/>
            <a:miter lim="800000"/>
            <a:headEnd/>
            <a:tailEnd/>
          </a:ln>
        </p:spPr>
      </p:pic>
      <p:sp>
        <p:nvSpPr>
          <p:cNvPr id="13" name="TextBox 12"/>
          <p:cNvSpPr txBox="1"/>
          <p:nvPr/>
        </p:nvSpPr>
        <p:spPr>
          <a:xfrm>
            <a:off x="335277" y="4667734"/>
            <a:ext cx="3838690" cy="738664"/>
          </a:xfrm>
          <a:prstGeom prst="rect">
            <a:avLst/>
          </a:prstGeom>
          <a:solidFill>
            <a:schemeClr val="bg2"/>
          </a:solidFill>
          <a:ln w="12700">
            <a:solidFill>
              <a:schemeClr val="tx1"/>
            </a:solidFill>
          </a:ln>
        </p:spPr>
        <p:txBody>
          <a:bodyPr wrap="square" rtlCol="0">
            <a:spAutoFit/>
          </a:bodyPr>
          <a:lstStyle/>
          <a:p>
            <a:r>
              <a:rPr lang="en-GB" sz="1400" dirty="0"/>
              <a:t>Extend to using  the expanded column method  to subtract three digit numbers from three digit numbers.</a:t>
            </a:r>
          </a:p>
        </p:txBody>
      </p:sp>
      <p:sp>
        <p:nvSpPr>
          <p:cNvPr id="14" name="TextBox 13"/>
          <p:cNvSpPr txBox="1"/>
          <p:nvPr/>
        </p:nvSpPr>
        <p:spPr>
          <a:xfrm>
            <a:off x="7635676" y="4750789"/>
            <a:ext cx="2465755" cy="1815882"/>
          </a:xfrm>
          <a:prstGeom prst="rect">
            <a:avLst/>
          </a:prstGeom>
          <a:solidFill>
            <a:schemeClr val="bg2"/>
          </a:solidFill>
          <a:ln w="12700">
            <a:solidFill>
              <a:schemeClr val="tx1"/>
            </a:solidFill>
          </a:ln>
        </p:spPr>
        <p:txBody>
          <a:bodyPr wrap="square" rtlCol="0">
            <a:spAutoFit/>
          </a:bodyPr>
          <a:lstStyle/>
          <a:p>
            <a:r>
              <a:rPr lang="en-GB" sz="1400" b="1" dirty="0">
                <a:solidFill>
                  <a:srgbClr val="FF0000"/>
                </a:solidFill>
              </a:rPr>
              <a:t>Note:  </a:t>
            </a:r>
            <a:r>
              <a:rPr lang="en-GB" sz="1400" dirty="0"/>
              <a:t>The exchanged ten or  hundred is just as important as any other number, therefore, it should be written as clear and as large as any other number, and placed at the </a:t>
            </a:r>
            <a:r>
              <a:rPr lang="en-GB" sz="1400" b="1" dirty="0"/>
              <a:t>top </a:t>
            </a:r>
            <a:r>
              <a:rPr lang="en-GB" sz="1400" dirty="0"/>
              <a:t>of the column which has been adjusted.</a:t>
            </a:r>
          </a:p>
        </p:txBody>
      </p:sp>
      <p:pic>
        <p:nvPicPr>
          <p:cNvPr id="1026" name="Picture 2"/>
          <p:cNvPicPr>
            <a:picLocks noChangeAspect="1" noChangeArrowheads="1"/>
          </p:cNvPicPr>
          <p:nvPr/>
        </p:nvPicPr>
        <p:blipFill>
          <a:blip r:embed="rId5" cstate="print"/>
          <a:srcRect l="4153" r="5192" b="2554"/>
          <a:stretch>
            <a:fillRect/>
          </a:stretch>
        </p:blipFill>
        <p:spPr bwMode="auto">
          <a:xfrm>
            <a:off x="273509" y="2099758"/>
            <a:ext cx="2682370" cy="2344707"/>
          </a:xfrm>
          <a:prstGeom prst="rect">
            <a:avLst/>
          </a:prstGeom>
          <a:noFill/>
          <a:ln w="9525">
            <a:noFill/>
            <a:miter lim="800000"/>
            <a:headEnd/>
            <a:tailEnd/>
          </a:ln>
        </p:spPr>
      </p:pic>
      <p:pic>
        <p:nvPicPr>
          <p:cNvPr id="1027" name="Picture 3"/>
          <p:cNvPicPr>
            <a:picLocks noChangeAspect="1" noChangeArrowheads="1"/>
          </p:cNvPicPr>
          <p:nvPr/>
        </p:nvPicPr>
        <p:blipFill>
          <a:blip r:embed="rId6" cstate="print"/>
          <a:srcRect/>
          <a:stretch>
            <a:fillRect/>
          </a:stretch>
        </p:blipFill>
        <p:spPr bwMode="auto">
          <a:xfrm>
            <a:off x="4426772" y="4555639"/>
            <a:ext cx="3096164" cy="2173269"/>
          </a:xfrm>
          <a:prstGeom prst="rect">
            <a:avLst/>
          </a:prstGeom>
          <a:noFill/>
          <a:ln w="9525">
            <a:noFill/>
            <a:miter lim="800000"/>
            <a:headEnd/>
            <a:tailEnd/>
          </a:ln>
        </p:spPr>
      </p:pic>
    </p:spTree>
    <p:extLst>
      <p:ext uri="{BB962C8B-B14F-4D97-AF65-F5344CB8AC3E}">
        <p14:creationId xmlns:p14="http://schemas.microsoft.com/office/powerpoint/2010/main" val="31021460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2878633" y="98507"/>
            <a:ext cx="5606408"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4</a:t>
            </a:r>
            <a:endPar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10" name="TextBox 9"/>
          <p:cNvSpPr txBox="1"/>
          <p:nvPr/>
        </p:nvSpPr>
        <p:spPr>
          <a:xfrm>
            <a:off x="2376077" y="5338274"/>
            <a:ext cx="2357287" cy="1169551"/>
          </a:xfrm>
          <a:prstGeom prst="rect">
            <a:avLst/>
          </a:prstGeom>
          <a:solidFill>
            <a:schemeClr val="bg2"/>
          </a:solidFill>
          <a:ln w="12700">
            <a:solidFill>
              <a:schemeClr val="tx1"/>
            </a:solidFill>
          </a:ln>
        </p:spPr>
        <p:txBody>
          <a:bodyPr wrap="square" rtlCol="0">
            <a:spAutoFit/>
          </a:bodyPr>
          <a:lstStyle/>
          <a:p>
            <a:r>
              <a:rPr lang="en-GB" sz="1400" dirty="0"/>
              <a:t>By the end of year 4, pupils should be subtracting numbers up to 4 digits using compact column subtraction method. </a:t>
            </a:r>
          </a:p>
        </p:txBody>
      </p:sp>
      <p:sp>
        <p:nvSpPr>
          <p:cNvPr id="12" name="TextBox 11"/>
          <p:cNvSpPr txBox="1"/>
          <p:nvPr/>
        </p:nvSpPr>
        <p:spPr>
          <a:xfrm>
            <a:off x="2713392" y="917813"/>
            <a:ext cx="6336704" cy="1384995"/>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4 statutory requirements:</a:t>
            </a:r>
          </a:p>
          <a:p>
            <a:pPr marL="285750" indent="-285750">
              <a:buFont typeface="Arial" pitchFamily="34" charset="0"/>
              <a:buChar char="•"/>
            </a:pPr>
            <a:r>
              <a:rPr lang="en-GB" sz="1400" dirty="0"/>
              <a:t>Find 1000 less than a given number.</a:t>
            </a:r>
          </a:p>
          <a:p>
            <a:pPr marL="285750" indent="-285750">
              <a:buFont typeface="Arial" pitchFamily="34" charset="0"/>
              <a:buChar char="•"/>
            </a:pPr>
            <a:r>
              <a:rPr lang="en-GB" sz="1400" dirty="0"/>
              <a:t>Subtract numbers with up to four digits, using formal written methods of columnar subtraction where appropriate.</a:t>
            </a:r>
          </a:p>
          <a:p>
            <a:pPr marL="285750" indent="-285750">
              <a:buFont typeface="Arial" pitchFamily="34" charset="0"/>
              <a:buChar char="•"/>
            </a:pPr>
            <a:r>
              <a:rPr lang="en-GB" sz="1400" dirty="0"/>
              <a:t>Solve subtraction two-step problems in contexts, deciding which operations and methods to use and why.</a:t>
            </a:r>
          </a:p>
        </p:txBody>
      </p:sp>
      <p:pic>
        <p:nvPicPr>
          <p:cNvPr id="15" name="Picture 2"/>
          <p:cNvPicPr>
            <a:picLocks noChangeAspect="1" noChangeArrowheads="1"/>
          </p:cNvPicPr>
          <p:nvPr/>
        </p:nvPicPr>
        <p:blipFill>
          <a:blip r:embed="rId2" cstate="print"/>
          <a:srcRect t="8557" b="6418"/>
          <a:stretch>
            <a:fillRect/>
          </a:stretch>
        </p:blipFill>
        <p:spPr bwMode="auto">
          <a:xfrm>
            <a:off x="5016465" y="2473574"/>
            <a:ext cx="1514475" cy="2146096"/>
          </a:xfrm>
          <a:prstGeom prst="rect">
            <a:avLst/>
          </a:prstGeom>
          <a:noFill/>
          <a:ln w="9525">
            <a:noFill/>
            <a:miter lim="800000"/>
            <a:headEnd/>
            <a:tailEnd/>
          </a:ln>
        </p:spPr>
      </p:pic>
      <p:pic>
        <p:nvPicPr>
          <p:cNvPr id="14" name="Picture 3"/>
          <p:cNvPicPr>
            <a:picLocks noChangeAspect="1" noChangeArrowheads="1"/>
          </p:cNvPicPr>
          <p:nvPr/>
        </p:nvPicPr>
        <p:blipFill>
          <a:blip r:embed="rId3" cstate="print"/>
          <a:srcRect/>
          <a:stretch>
            <a:fillRect/>
          </a:stretch>
        </p:blipFill>
        <p:spPr bwMode="auto">
          <a:xfrm>
            <a:off x="4312829" y="3198862"/>
            <a:ext cx="1095374" cy="704850"/>
          </a:xfrm>
          <a:prstGeom prst="rect">
            <a:avLst/>
          </a:prstGeom>
          <a:noFill/>
          <a:ln w="9525">
            <a:noFill/>
            <a:miter lim="800000"/>
            <a:headEnd/>
            <a:tailEnd/>
          </a:ln>
        </p:spPr>
      </p:pic>
      <p:pic>
        <p:nvPicPr>
          <p:cNvPr id="16" name="Picture 2"/>
          <p:cNvPicPr>
            <a:picLocks noChangeAspect="1" noChangeArrowheads="1"/>
          </p:cNvPicPr>
          <p:nvPr/>
        </p:nvPicPr>
        <p:blipFill>
          <a:blip r:embed="rId4" cstate="print"/>
          <a:srcRect/>
          <a:stretch>
            <a:fillRect/>
          </a:stretch>
        </p:blipFill>
        <p:spPr bwMode="auto">
          <a:xfrm>
            <a:off x="4811589" y="4937759"/>
            <a:ext cx="2554594" cy="1742739"/>
          </a:xfrm>
          <a:prstGeom prst="rect">
            <a:avLst/>
          </a:prstGeom>
          <a:noFill/>
          <a:ln w="9525">
            <a:noFill/>
            <a:miter lim="800000"/>
            <a:headEnd/>
            <a:tailEnd/>
          </a:ln>
        </p:spPr>
      </p:pic>
      <p:pic>
        <p:nvPicPr>
          <p:cNvPr id="18" name="Picture 3"/>
          <p:cNvPicPr>
            <a:picLocks noChangeAspect="1" noChangeArrowheads="1"/>
          </p:cNvPicPr>
          <p:nvPr/>
        </p:nvPicPr>
        <p:blipFill>
          <a:blip r:embed="rId3" cstate="print"/>
          <a:srcRect/>
          <a:stretch>
            <a:fillRect/>
          </a:stretch>
        </p:blipFill>
        <p:spPr bwMode="auto">
          <a:xfrm>
            <a:off x="9467534" y="3039290"/>
            <a:ext cx="1095374" cy="704850"/>
          </a:xfrm>
          <a:prstGeom prst="rect">
            <a:avLst/>
          </a:prstGeom>
          <a:noFill/>
          <a:ln w="9525">
            <a:noFill/>
            <a:miter lim="800000"/>
            <a:headEnd/>
            <a:tailEnd/>
          </a:ln>
        </p:spPr>
      </p:pic>
      <p:pic>
        <p:nvPicPr>
          <p:cNvPr id="19" name="Picture 4"/>
          <p:cNvPicPr>
            <a:picLocks noChangeAspect="1" noChangeArrowheads="1"/>
          </p:cNvPicPr>
          <p:nvPr/>
        </p:nvPicPr>
        <p:blipFill>
          <a:blip r:embed="rId5" cstate="print"/>
          <a:srcRect/>
          <a:stretch>
            <a:fillRect/>
          </a:stretch>
        </p:blipFill>
        <p:spPr bwMode="auto">
          <a:xfrm>
            <a:off x="10254075" y="2383286"/>
            <a:ext cx="1599077" cy="2167200"/>
          </a:xfrm>
          <a:prstGeom prst="rect">
            <a:avLst/>
          </a:prstGeom>
          <a:noFill/>
          <a:ln w="9525">
            <a:noFill/>
            <a:miter lim="800000"/>
            <a:headEnd/>
            <a:tailEnd/>
          </a:ln>
        </p:spPr>
      </p:pic>
      <p:pic>
        <p:nvPicPr>
          <p:cNvPr id="20" name="Picture 2"/>
          <p:cNvPicPr>
            <a:picLocks noChangeAspect="1" noChangeArrowheads="1"/>
          </p:cNvPicPr>
          <p:nvPr/>
        </p:nvPicPr>
        <p:blipFill>
          <a:blip r:embed="rId6" cstate="print"/>
          <a:srcRect l="4153" r="5192" b="2554"/>
          <a:stretch>
            <a:fillRect/>
          </a:stretch>
        </p:blipFill>
        <p:spPr bwMode="auto">
          <a:xfrm>
            <a:off x="2252917" y="2519306"/>
            <a:ext cx="2335996" cy="2041935"/>
          </a:xfrm>
          <a:prstGeom prst="rect">
            <a:avLst/>
          </a:prstGeom>
          <a:noFill/>
          <a:ln w="9525">
            <a:noFill/>
            <a:miter lim="800000"/>
            <a:headEnd/>
            <a:tailEnd/>
          </a:ln>
        </p:spPr>
      </p:pic>
      <p:sp>
        <p:nvSpPr>
          <p:cNvPr id="5" name="TextBox 4"/>
          <p:cNvSpPr txBox="1"/>
          <p:nvPr/>
        </p:nvSpPr>
        <p:spPr>
          <a:xfrm>
            <a:off x="0" y="2525612"/>
            <a:ext cx="2383825" cy="954107"/>
          </a:xfrm>
          <a:prstGeom prst="rect">
            <a:avLst/>
          </a:prstGeom>
          <a:solidFill>
            <a:schemeClr val="bg2"/>
          </a:solidFill>
          <a:ln w="12700">
            <a:solidFill>
              <a:schemeClr val="tx1"/>
            </a:solidFill>
          </a:ln>
        </p:spPr>
        <p:txBody>
          <a:bodyPr wrap="square" rtlCol="0">
            <a:spAutoFit/>
          </a:bodyPr>
          <a:lstStyle/>
          <a:p>
            <a:r>
              <a:rPr lang="en-GB" sz="1400" dirty="0"/>
              <a:t>Build on learning from Year 3 and model how expanded method links to compact column subtraction method. </a:t>
            </a:r>
          </a:p>
        </p:txBody>
      </p:sp>
      <p:pic>
        <p:nvPicPr>
          <p:cNvPr id="21" name="Picture 3"/>
          <p:cNvPicPr>
            <a:picLocks noChangeAspect="1" noChangeArrowheads="1"/>
          </p:cNvPicPr>
          <p:nvPr/>
        </p:nvPicPr>
        <p:blipFill>
          <a:blip r:embed="rId7" cstate="print"/>
          <a:srcRect/>
          <a:stretch>
            <a:fillRect/>
          </a:stretch>
        </p:blipFill>
        <p:spPr bwMode="auto">
          <a:xfrm>
            <a:off x="6685878" y="2468656"/>
            <a:ext cx="2935240" cy="2060313"/>
          </a:xfrm>
          <a:prstGeom prst="rect">
            <a:avLst/>
          </a:prstGeom>
          <a:noFill/>
          <a:ln w="9525">
            <a:noFill/>
            <a:miter lim="800000"/>
            <a:headEnd/>
            <a:tailEnd/>
          </a:ln>
        </p:spPr>
      </p:pic>
      <p:sp>
        <p:nvSpPr>
          <p:cNvPr id="22" name="TextBox 21"/>
          <p:cNvSpPr txBox="1"/>
          <p:nvPr/>
        </p:nvSpPr>
        <p:spPr>
          <a:xfrm>
            <a:off x="7581887" y="4761546"/>
            <a:ext cx="2465755" cy="1815882"/>
          </a:xfrm>
          <a:prstGeom prst="rect">
            <a:avLst/>
          </a:prstGeom>
          <a:solidFill>
            <a:schemeClr val="bg2"/>
          </a:solidFill>
          <a:ln w="12700">
            <a:solidFill>
              <a:schemeClr val="tx1"/>
            </a:solidFill>
          </a:ln>
        </p:spPr>
        <p:txBody>
          <a:bodyPr wrap="square" rtlCol="0">
            <a:spAutoFit/>
          </a:bodyPr>
          <a:lstStyle/>
          <a:p>
            <a:r>
              <a:rPr lang="en-GB" sz="1400" b="1" dirty="0">
                <a:solidFill>
                  <a:srgbClr val="FF0000"/>
                </a:solidFill>
              </a:rPr>
              <a:t>Note:  </a:t>
            </a:r>
            <a:r>
              <a:rPr lang="en-GB" sz="1400" dirty="0"/>
              <a:t>The exchanged ten or  hundred is just as important as any other number, therefore, it should be written as clear and as large as any other number, and placed at the </a:t>
            </a:r>
            <a:r>
              <a:rPr lang="en-GB" sz="1400" b="1" dirty="0"/>
              <a:t>top </a:t>
            </a:r>
            <a:r>
              <a:rPr lang="en-GB" sz="1400" dirty="0"/>
              <a:t>of the column which has been adjusted.</a:t>
            </a:r>
          </a:p>
        </p:txBody>
      </p:sp>
    </p:spTree>
    <p:extLst>
      <p:ext uri="{BB962C8B-B14F-4D97-AF65-F5344CB8AC3E}">
        <p14:creationId xmlns:p14="http://schemas.microsoft.com/office/powerpoint/2010/main" val="1153811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2776809" y="305808"/>
            <a:ext cx="6758965" cy="923330"/>
          </a:xfrm>
          <a:prstGeom prst="rect">
            <a:avLst/>
          </a:prstGeom>
          <a:noFill/>
        </p:spPr>
        <p:txBody>
          <a:bodyPr wrap="non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Subtraction</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5 &amp; 6</a:t>
            </a: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13463" t="43730" r="53851" b="12494"/>
          <a:stretch>
            <a:fillRect/>
          </a:stretch>
        </p:blipFill>
        <p:spPr bwMode="auto">
          <a:xfrm>
            <a:off x="7839265" y="2947595"/>
            <a:ext cx="2402016" cy="1828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2065467" y="1154481"/>
            <a:ext cx="8261873" cy="1600438"/>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5 statutory requirements </a:t>
            </a:r>
            <a:r>
              <a:rPr lang="en-GB" sz="1400" b="1" dirty="0"/>
              <a:t>:</a:t>
            </a:r>
            <a:r>
              <a:rPr lang="en-GB" sz="1400" dirty="0"/>
              <a:t>   </a:t>
            </a:r>
          </a:p>
          <a:p>
            <a:pPr marL="285750" indent="-285750">
              <a:buFont typeface="Arial" pitchFamily="34" charset="0"/>
              <a:buChar char="•"/>
            </a:pPr>
            <a:r>
              <a:rPr lang="en-GB" sz="1400" dirty="0"/>
              <a:t>Subtract whole numbers with more than 4 digits using formal written methods of columnar subtraction.</a:t>
            </a:r>
          </a:p>
          <a:p>
            <a:pPr marL="285750" indent="-285750">
              <a:buFont typeface="Arial" pitchFamily="34" charset="0"/>
              <a:buChar char="•"/>
            </a:pPr>
            <a:r>
              <a:rPr lang="en-GB" sz="1400" dirty="0"/>
              <a:t>Subtract numbers mentally, with increasingly large numbers.</a:t>
            </a:r>
          </a:p>
          <a:p>
            <a:pPr marL="285750" indent="-285750">
              <a:buFont typeface="Arial" pitchFamily="34" charset="0"/>
              <a:buChar char="•"/>
            </a:pPr>
            <a:r>
              <a:rPr lang="en-GB" sz="1400" dirty="0"/>
              <a:t>Solve addition and subtraction multi-step problems in contexts, deciding which operations and methods to use and why.</a:t>
            </a:r>
          </a:p>
          <a:p>
            <a:pPr marL="285750" indent="-285750">
              <a:buFont typeface="Arial" pitchFamily="34" charset="0"/>
              <a:buChar char="•"/>
            </a:pPr>
            <a:r>
              <a:rPr lang="en-GB" sz="1400" dirty="0"/>
              <a:t>Solve problems involving numbers up to three decimal places.</a:t>
            </a:r>
          </a:p>
          <a:p>
            <a:pPr marL="285750" indent="-285750"/>
            <a:r>
              <a:rPr lang="en-GB" sz="1400" dirty="0"/>
              <a:t>Year 6 statutory requirements</a:t>
            </a:r>
            <a:r>
              <a:rPr lang="en-GB" sz="1400" b="1" dirty="0"/>
              <a:t>:</a:t>
            </a:r>
            <a:r>
              <a:rPr lang="en-GB" sz="1400" dirty="0"/>
              <a:t> pupils are expected to solve more complex addition and subtraction problems </a:t>
            </a:r>
          </a:p>
        </p:txBody>
      </p:sp>
      <p:sp>
        <p:nvSpPr>
          <p:cNvPr id="10" name="TextBox 9"/>
          <p:cNvSpPr txBox="1"/>
          <p:nvPr/>
        </p:nvSpPr>
        <p:spPr>
          <a:xfrm>
            <a:off x="193638" y="3062899"/>
            <a:ext cx="2291378" cy="2893100"/>
          </a:xfrm>
          <a:prstGeom prst="rect">
            <a:avLst/>
          </a:prstGeom>
          <a:solidFill>
            <a:schemeClr val="bg2"/>
          </a:solidFill>
          <a:ln w="12700">
            <a:solidFill>
              <a:schemeClr val="tx1"/>
            </a:solidFill>
          </a:ln>
        </p:spPr>
        <p:txBody>
          <a:bodyPr wrap="square" rtlCol="0">
            <a:spAutoFit/>
          </a:bodyPr>
          <a:lstStyle/>
          <a:p>
            <a:r>
              <a:rPr lang="en-GB" sz="1400" dirty="0"/>
              <a:t>In year 5 and 6 pupils should be subtracting numbers  using compact column subtraction method. </a:t>
            </a:r>
            <a:r>
              <a:rPr lang="en-GB" sz="1400" dirty="0">
                <a:solidFill>
                  <a:srgbClr val="FF0000"/>
                </a:solidFill>
              </a:rPr>
              <a:t>N</a:t>
            </a:r>
            <a:r>
              <a:rPr lang="en-GB" sz="1400" b="1" dirty="0">
                <a:solidFill>
                  <a:srgbClr val="FF0000"/>
                </a:solidFill>
              </a:rPr>
              <a:t>ote: </a:t>
            </a:r>
            <a:r>
              <a:rPr lang="en-GB" sz="1400" dirty="0"/>
              <a:t>The exchanged ten or  hundred is just as important as any other number. Therefore, it should be written as clear and as large as any other number, and placed at the </a:t>
            </a:r>
            <a:r>
              <a:rPr lang="en-GB" sz="1400" b="1" dirty="0"/>
              <a:t>top </a:t>
            </a:r>
            <a:r>
              <a:rPr lang="en-GB" sz="1400" dirty="0"/>
              <a:t>of the column which has been adjusted.</a:t>
            </a:r>
          </a:p>
        </p:txBody>
      </p:sp>
      <p:sp>
        <p:nvSpPr>
          <p:cNvPr id="11" name="TextBox 10"/>
          <p:cNvSpPr txBox="1"/>
          <p:nvPr/>
        </p:nvSpPr>
        <p:spPr>
          <a:xfrm>
            <a:off x="5473054" y="2936835"/>
            <a:ext cx="2207908" cy="1815882"/>
          </a:xfrm>
          <a:prstGeom prst="rect">
            <a:avLst/>
          </a:prstGeom>
          <a:solidFill>
            <a:schemeClr val="bg2"/>
          </a:solidFill>
          <a:ln w="12700">
            <a:solidFill>
              <a:schemeClr val="tx1"/>
            </a:solidFill>
          </a:ln>
        </p:spPr>
        <p:txBody>
          <a:bodyPr wrap="square" rtlCol="0">
            <a:spAutoFit/>
          </a:bodyPr>
          <a:lstStyle/>
          <a:p>
            <a:r>
              <a:rPr lang="en-GB" sz="1400" dirty="0"/>
              <a:t>When subtracting decimals, it is essential that the decimal point  does not move and kept in line. </a:t>
            </a:r>
          </a:p>
          <a:p>
            <a:endParaRPr lang="en-GB" sz="1400" dirty="0"/>
          </a:p>
          <a:p>
            <a:r>
              <a:rPr lang="en-GB" sz="1400" dirty="0"/>
              <a:t>Where necessary, a zero should be added as a </a:t>
            </a:r>
            <a:r>
              <a:rPr lang="en-GB" sz="1400" b="1" i="1" dirty="0"/>
              <a:t>place holder</a:t>
            </a:r>
            <a:r>
              <a:rPr lang="en-GB" sz="1400" b="1" dirty="0"/>
              <a:t>.</a:t>
            </a:r>
            <a:endParaRPr lang="en-GB" sz="1400" dirty="0"/>
          </a:p>
        </p:txBody>
      </p:sp>
      <p:pic>
        <p:nvPicPr>
          <p:cNvPr id="21505" name="Picture 1"/>
          <p:cNvPicPr>
            <a:picLocks noChangeAspect="1" noChangeArrowheads="1"/>
          </p:cNvPicPr>
          <p:nvPr/>
        </p:nvPicPr>
        <p:blipFill>
          <a:blip r:embed="rId3" cstate="print"/>
          <a:srcRect l="6817" t="4108" b="2739"/>
          <a:stretch>
            <a:fillRect/>
          </a:stretch>
        </p:blipFill>
        <p:spPr bwMode="auto">
          <a:xfrm>
            <a:off x="2533392" y="3244571"/>
            <a:ext cx="2587248" cy="2338648"/>
          </a:xfrm>
          <a:prstGeom prst="rect">
            <a:avLst/>
          </a:prstGeom>
          <a:noFill/>
          <a:ln w="9525">
            <a:noFill/>
            <a:miter lim="800000"/>
            <a:headEnd/>
            <a:tailEnd/>
          </a:ln>
        </p:spPr>
      </p:pic>
      <p:pic>
        <p:nvPicPr>
          <p:cNvPr id="21506" name="Picture 2"/>
          <p:cNvPicPr>
            <a:picLocks noChangeAspect="1" noChangeArrowheads="1"/>
          </p:cNvPicPr>
          <p:nvPr/>
        </p:nvPicPr>
        <p:blipFill>
          <a:blip r:embed="rId4" cstate="print"/>
          <a:srcRect/>
          <a:stretch>
            <a:fillRect/>
          </a:stretch>
        </p:blipFill>
        <p:spPr bwMode="auto">
          <a:xfrm>
            <a:off x="5474409" y="4846216"/>
            <a:ext cx="4734598" cy="1839662"/>
          </a:xfrm>
          <a:prstGeom prst="rect">
            <a:avLst/>
          </a:prstGeom>
          <a:noFill/>
          <a:ln w="9525">
            <a:noFill/>
            <a:miter lim="800000"/>
            <a:headEnd/>
            <a:tailEnd/>
          </a:ln>
        </p:spPr>
      </p:pic>
      <p:sp>
        <p:nvSpPr>
          <p:cNvPr id="12" name="TextBox 11"/>
          <p:cNvSpPr txBox="1"/>
          <p:nvPr/>
        </p:nvSpPr>
        <p:spPr>
          <a:xfrm>
            <a:off x="9305364" y="5325035"/>
            <a:ext cx="355002" cy="646331"/>
          </a:xfrm>
          <a:prstGeom prst="rect">
            <a:avLst/>
          </a:prstGeom>
          <a:noFill/>
        </p:spPr>
        <p:txBody>
          <a:bodyPr wrap="square" rtlCol="0">
            <a:spAutoFit/>
          </a:bodyPr>
          <a:lstStyle/>
          <a:p>
            <a:r>
              <a:rPr lang="en-GB" sz="3600" dirty="0">
                <a:solidFill>
                  <a:srgbClr val="FF9900"/>
                </a:solidFill>
              </a:rPr>
              <a:t>0</a:t>
            </a:r>
          </a:p>
        </p:txBody>
      </p:sp>
    </p:spTree>
    <p:extLst>
      <p:ext uri="{BB962C8B-B14F-4D97-AF65-F5344CB8AC3E}">
        <p14:creationId xmlns:p14="http://schemas.microsoft.com/office/powerpoint/2010/main" val="11355531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940749" y="-105966"/>
            <a:ext cx="4506868" cy="923330"/>
          </a:xfrm>
          <a:prstGeom prst="rect">
            <a:avLst/>
          </a:prstGeom>
          <a:noFill/>
        </p:spPr>
        <p:txBody>
          <a:bodyPr wrap="squar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Multiplication</a:t>
            </a:r>
          </a:p>
        </p:txBody>
      </p:sp>
      <p:sp>
        <p:nvSpPr>
          <p:cNvPr id="5" name="TextBox 4"/>
          <p:cNvSpPr txBox="1"/>
          <p:nvPr/>
        </p:nvSpPr>
        <p:spPr>
          <a:xfrm>
            <a:off x="776533" y="1964408"/>
            <a:ext cx="2881066" cy="2585323"/>
          </a:xfrm>
          <a:prstGeom prst="rect">
            <a:avLst/>
          </a:prstGeom>
          <a:noFill/>
        </p:spPr>
        <p:txBody>
          <a:bodyPr wrap="square" rtlCol="0">
            <a:spAutoFit/>
          </a:bodyPr>
          <a:lstStyle/>
          <a:p>
            <a:r>
              <a:rPr lang="en-GB" b="1" u="sng" dirty="0">
                <a:solidFill>
                  <a:srgbClr val="002060"/>
                </a:solidFill>
              </a:rPr>
              <a:t>Concrete resources </a:t>
            </a:r>
          </a:p>
          <a:p>
            <a:r>
              <a:rPr lang="en-GB" sz="1600" dirty="0">
                <a:solidFill>
                  <a:srgbClr val="002060"/>
                </a:solidFill>
              </a:rPr>
              <a:t>Place value counters </a:t>
            </a:r>
          </a:p>
          <a:p>
            <a:r>
              <a:rPr lang="en-GB" sz="1600" dirty="0" err="1">
                <a:solidFill>
                  <a:srgbClr val="002060"/>
                </a:solidFill>
              </a:rPr>
              <a:t>Dienes</a:t>
            </a:r>
            <a:r>
              <a:rPr lang="en-GB" sz="1600" dirty="0">
                <a:solidFill>
                  <a:srgbClr val="002060"/>
                </a:solidFill>
              </a:rPr>
              <a:t> </a:t>
            </a:r>
          </a:p>
          <a:p>
            <a:r>
              <a:rPr lang="en-GB" sz="1600" dirty="0">
                <a:solidFill>
                  <a:srgbClr val="002060"/>
                </a:solidFill>
              </a:rPr>
              <a:t>Place value charts </a:t>
            </a:r>
          </a:p>
          <a:p>
            <a:r>
              <a:rPr lang="en-GB" sz="1600" dirty="0">
                <a:solidFill>
                  <a:srgbClr val="002060"/>
                </a:solidFill>
              </a:rPr>
              <a:t>Arrays</a:t>
            </a:r>
          </a:p>
          <a:p>
            <a:r>
              <a:rPr lang="en-GB" sz="1600" dirty="0">
                <a:solidFill>
                  <a:srgbClr val="002060"/>
                </a:solidFill>
              </a:rPr>
              <a:t>Multiplication squares</a:t>
            </a:r>
          </a:p>
          <a:p>
            <a:r>
              <a:rPr lang="en-GB" sz="1600" dirty="0">
                <a:solidFill>
                  <a:srgbClr val="002060"/>
                </a:solidFill>
              </a:rPr>
              <a:t>100 square</a:t>
            </a:r>
          </a:p>
          <a:p>
            <a:r>
              <a:rPr lang="en-GB" sz="1600" dirty="0">
                <a:solidFill>
                  <a:srgbClr val="002060"/>
                </a:solidFill>
              </a:rPr>
              <a:t>Number lines</a:t>
            </a:r>
          </a:p>
          <a:p>
            <a:r>
              <a:rPr lang="en-GB" sz="1600" dirty="0">
                <a:solidFill>
                  <a:srgbClr val="002060"/>
                </a:solidFill>
              </a:rPr>
              <a:t>Blank number lines</a:t>
            </a:r>
          </a:p>
          <a:p>
            <a:r>
              <a:rPr lang="en-GB" sz="1600" dirty="0">
                <a:solidFill>
                  <a:srgbClr val="002060"/>
                </a:solidFill>
              </a:rPr>
              <a:t>Counting stick</a:t>
            </a: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03827" y="1274176"/>
            <a:ext cx="2655157" cy="27447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descr="http://t2.gstatic.com/images?q=tbn:ANd9GcQPdpat-z2u_E50c34pdGJb3eARTHOu5D5nNqpwhpBcAdq5XYTYhQ:clark.mysdhc.org/teacher/0851pease/3EAEBDC9-00757E5A.9/array.gif">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50827" y="1251297"/>
            <a:ext cx="2160240" cy="294204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5" cstate="print"/>
          <a:srcRect l="5419" t="13998" r="10837" b="9332"/>
          <a:stretch>
            <a:fillRect/>
          </a:stretch>
        </p:blipFill>
        <p:spPr bwMode="auto">
          <a:xfrm>
            <a:off x="7071572" y="1774066"/>
            <a:ext cx="1224137" cy="1301536"/>
          </a:xfrm>
          <a:prstGeom prst="rect">
            <a:avLst/>
          </a:prstGeom>
          <a:noFill/>
          <a:ln w="9525">
            <a:noFill/>
            <a:miter lim="800000"/>
            <a:headEnd/>
            <a:tailEnd/>
          </a:ln>
        </p:spPr>
      </p:pic>
      <p:pic>
        <p:nvPicPr>
          <p:cNvPr id="9" name="Picture 59"/>
          <p:cNvPicPr>
            <a:picLocks noChangeAspect="1" noChangeArrowheads="1"/>
          </p:cNvPicPr>
          <p:nvPr/>
        </p:nvPicPr>
        <p:blipFill>
          <a:blip r:embed="rId6" cstate="print"/>
          <a:srcRect/>
          <a:stretch>
            <a:fillRect/>
          </a:stretch>
        </p:blipFill>
        <p:spPr bwMode="auto">
          <a:xfrm>
            <a:off x="4550485" y="4232448"/>
            <a:ext cx="3614569" cy="2282372"/>
          </a:xfrm>
          <a:prstGeom prst="rect">
            <a:avLst/>
          </a:prstGeom>
          <a:noFill/>
          <a:ln w="38100">
            <a:solidFill>
              <a:schemeClr val="tx1"/>
            </a:solidFill>
            <a:miter lim="800000"/>
            <a:headEnd/>
            <a:tailEnd/>
          </a:ln>
          <a:effectLst/>
        </p:spPr>
      </p:pic>
      <p:pic>
        <p:nvPicPr>
          <p:cNvPr id="11" name="Picture 6"/>
          <p:cNvPicPr>
            <a:picLocks noChangeAspect="1" noChangeArrowheads="1"/>
          </p:cNvPicPr>
          <p:nvPr/>
        </p:nvPicPr>
        <p:blipFill>
          <a:blip r:embed="rId7" cstate="print"/>
          <a:srcRect l="4395" t="30236" r="13184" b="15118"/>
          <a:stretch>
            <a:fillRect/>
          </a:stretch>
        </p:blipFill>
        <p:spPr bwMode="auto">
          <a:xfrm>
            <a:off x="519668" y="4707494"/>
            <a:ext cx="3353085" cy="1693305"/>
          </a:xfrm>
          <a:prstGeom prst="rect">
            <a:avLst/>
          </a:prstGeom>
          <a:noFill/>
          <a:ln w="9525">
            <a:noFill/>
            <a:miter lim="800000"/>
            <a:headEnd/>
            <a:tailEnd/>
          </a:ln>
        </p:spPr>
      </p:pic>
    </p:spTree>
    <p:extLst>
      <p:ext uri="{BB962C8B-B14F-4D97-AF65-F5344CB8AC3E}">
        <p14:creationId xmlns:p14="http://schemas.microsoft.com/office/powerpoint/2010/main" val="29796574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6"/>
          <p:cNvPicPr>
            <a:picLocks noChangeAspect="1" noChangeArrowheads="1"/>
          </p:cNvPicPr>
          <p:nvPr/>
        </p:nvPicPr>
        <p:blipFill>
          <a:blip r:embed="rId2" cstate="print"/>
          <a:srcRect/>
          <a:stretch>
            <a:fillRect/>
          </a:stretch>
        </p:blipFill>
        <p:spPr bwMode="auto">
          <a:xfrm>
            <a:off x="871954" y="5271246"/>
            <a:ext cx="4664798" cy="1247887"/>
          </a:xfrm>
          <a:prstGeom prst="rect">
            <a:avLst/>
          </a:prstGeom>
          <a:solidFill>
            <a:schemeClr val="accent1">
              <a:lumMod val="20000"/>
              <a:lumOff val="80000"/>
            </a:schemeClr>
          </a:solidFill>
          <a:ln w="9525">
            <a:noFill/>
            <a:miter lim="800000"/>
            <a:headEnd/>
            <a:tailEnd/>
          </a:ln>
        </p:spPr>
      </p:pic>
      <p:sp>
        <p:nvSpPr>
          <p:cNvPr id="5" name="Rectangle 4"/>
          <p:cNvSpPr/>
          <p:nvPr/>
        </p:nvSpPr>
        <p:spPr>
          <a:xfrm>
            <a:off x="2844122" y="78345"/>
            <a:ext cx="6792309" cy="830997"/>
          </a:xfrm>
          <a:prstGeom prst="rect">
            <a:avLst/>
          </a:prstGeom>
          <a:noFill/>
        </p:spPr>
        <p:txBody>
          <a:bodyPr wrap="none" lIns="91440" tIns="45720" rIns="91440" bIns="45720">
            <a:spAutoFit/>
          </a:bodyPr>
          <a:lstStyle/>
          <a:p>
            <a:pPr algn="ctr"/>
            <a:r>
              <a:rPr 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Multiplication: </a:t>
            </a:r>
            <a:r>
              <a:rPr lang="en-US" sz="48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Reception </a:t>
            </a:r>
          </a:p>
        </p:txBody>
      </p:sp>
      <p:sp>
        <p:nvSpPr>
          <p:cNvPr id="7" name="TextBox 6"/>
          <p:cNvSpPr txBox="1"/>
          <p:nvPr/>
        </p:nvSpPr>
        <p:spPr>
          <a:xfrm>
            <a:off x="376518" y="2076117"/>
            <a:ext cx="5948980" cy="307777"/>
          </a:xfrm>
          <a:prstGeom prst="rect">
            <a:avLst/>
          </a:prstGeom>
          <a:solidFill>
            <a:schemeClr val="bg1">
              <a:lumMod val="95000"/>
            </a:schemeClr>
          </a:solidFill>
          <a:ln w="12700">
            <a:solidFill>
              <a:schemeClr val="tx1"/>
            </a:solidFill>
          </a:ln>
        </p:spPr>
        <p:txBody>
          <a:bodyPr wrap="square" rtlCol="0">
            <a:spAutoFit/>
          </a:bodyPr>
          <a:lstStyle/>
          <a:p>
            <a:r>
              <a:rPr lang="en-GB" sz="1400" dirty="0"/>
              <a:t>Use pictorial representations and concrete resources to double numbers to 10. </a:t>
            </a:r>
          </a:p>
        </p:txBody>
      </p:sp>
      <p:pic>
        <p:nvPicPr>
          <p:cNvPr id="8" name="Picture 2"/>
          <p:cNvPicPr>
            <a:picLocks noChangeAspect="1" noChangeArrowheads="1"/>
          </p:cNvPicPr>
          <p:nvPr/>
        </p:nvPicPr>
        <p:blipFill>
          <a:blip r:embed="rId3" cstate="print"/>
          <a:srcRect/>
          <a:stretch>
            <a:fillRect/>
          </a:stretch>
        </p:blipFill>
        <p:spPr bwMode="auto">
          <a:xfrm>
            <a:off x="790169" y="2513854"/>
            <a:ext cx="1263088" cy="1574051"/>
          </a:xfrm>
          <a:prstGeom prst="rect">
            <a:avLst/>
          </a:prstGeom>
          <a:noFill/>
          <a:ln w="9525">
            <a:noFill/>
            <a:miter lim="800000"/>
            <a:headEnd/>
            <a:tailEnd/>
          </a:ln>
        </p:spPr>
      </p:pic>
      <p:pic>
        <p:nvPicPr>
          <p:cNvPr id="9" name="Picture 3"/>
          <p:cNvPicPr>
            <a:picLocks noChangeAspect="1" noChangeArrowheads="1"/>
          </p:cNvPicPr>
          <p:nvPr/>
        </p:nvPicPr>
        <p:blipFill>
          <a:blip r:embed="rId4" cstate="print"/>
          <a:srcRect/>
          <a:stretch>
            <a:fillRect/>
          </a:stretch>
        </p:blipFill>
        <p:spPr bwMode="auto">
          <a:xfrm>
            <a:off x="2146694" y="2560320"/>
            <a:ext cx="1184360" cy="1506071"/>
          </a:xfrm>
          <a:prstGeom prst="rect">
            <a:avLst/>
          </a:prstGeom>
          <a:noFill/>
          <a:ln w="9525">
            <a:noFill/>
            <a:miter lim="800000"/>
            <a:headEnd/>
            <a:tailEnd/>
          </a:ln>
        </p:spPr>
      </p:pic>
      <p:pic>
        <p:nvPicPr>
          <p:cNvPr id="10" name="Picture 4"/>
          <p:cNvPicPr>
            <a:picLocks noChangeAspect="1" noChangeArrowheads="1"/>
          </p:cNvPicPr>
          <p:nvPr/>
        </p:nvPicPr>
        <p:blipFill>
          <a:blip r:embed="rId5" cstate="print"/>
          <a:srcRect/>
          <a:stretch>
            <a:fillRect/>
          </a:stretch>
        </p:blipFill>
        <p:spPr bwMode="auto">
          <a:xfrm>
            <a:off x="3403101" y="2534500"/>
            <a:ext cx="1201897" cy="1512168"/>
          </a:xfrm>
          <a:prstGeom prst="rect">
            <a:avLst/>
          </a:prstGeom>
          <a:noFill/>
          <a:ln w="9525">
            <a:noFill/>
            <a:miter lim="800000"/>
            <a:headEnd/>
            <a:tailEnd/>
          </a:ln>
        </p:spPr>
      </p:pic>
      <p:pic>
        <p:nvPicPr>
          <p:cNvPr id="11" name="Picture 5"/>
          <p:cNvPicPr>
            <a:picLocks noChangeAspect="1" noChangeArrowheads="1"/>
          </p:cNvPicPr>
          <p:nvPr/>
        </p:nvPicPr>
        <p:blipFill>
          <a:blip r:embed="rId6" cstate="print"/>
          <a:srcRect/>
          <a:stretch>
            <a:fillRect/>
          </a:stretch>
        </p:blipFill>
        <p:spPr bwMode="auto">
          <a:xfrm>
            <a:off x="4706709" y="2527038"/>
            <a:ext cx="1166967" cy="1576051"/>
          </a:xfrm>
          <a:prstGeom prst="rect">
            <a:avLst/>
          </a:prstGeom>
          <a:noFill/>
          <a:ln w="9525">
            <a:noFill/>
            <a:miter lim="800000"/>
            <a:headEnd/>
            <a:tailEnd/>
          </a:ln>
        </p:spPr>
      </p:pic>
      <p:sp>
        <p:nvSpPr>
          <p:cNvPr id="12" name="TextBox 11"/>
          <p:cNvSpPr txBox="1"/>
          <p:nvPr/>
        </p:nvSpPr>
        <p:spPr>
          <a:xfrm>
            <a:off x="3409998" y="4633490"/>
            <a:ext cx="3816425" cy="523220"/>
          </a:xfrm>
          <a:prstGeom prst="rect">
            <a:avLst/>
          </a:prstGeom>
          <a:solidFill>
            <a:schemeClr val="bg1">
              <a:lumMod val="95000"/>
            </a:schemeClr>
          </a:solidFill>
          <a:ln w="12700">
            <a:solidFill>
              <a:schemeClr val="tx1"/>
            </a:solidFill>
          </a:ln>
        </p:spPr>
        <p:txBody>
          <a:bodyPr wrap="square" rtlCol="0">
            <a:spAutoFit/>
          </a:bodyPr>
          <a:lstStyle/>
          <a:p>
            <a:r>
              <a:rPr lang="en-GB" sz="1400" i="1" dirty="0"/>
              <a:t>Use concrete sources, role play, stories and songs to begin counting in twos, fives and tens. </a:t>
            </a:r>
          </a:p>
        </p:txBody>
      </p:sp>
      <p:pic>
        <p:nvPicPr>
          <p:cNvPr id="13" name="Picture 7"/>
          <p:cNvPicPr>
            <a:picLocks noChangeAspect="1" noChangeArrowheads="1"/>
          </p:cNvPicPr>
          <p:nvPr/>
        </p:nvPicPr>
        <p:blipFill>
          <a:blip r:embed="rId7" cstate="print"/>
          <a:srcRect/>
          <a:stretch>
            <a:fillRect/>
          </a:stretch>
        </p:blipFill>
        <p:spPr bwMode="auto">
          <a:xfrm>
            <a:off x="5779766" y="5269340"/>
            <a:ext cx="4040540" cy="1282067"/>
          </a:xfrm>
          <a:prstGeom prst="rect">
            <a:avLst/>
          </a:prstGeom>
          <a:noFill/>
          <a:ln w="9525">
            <a:noFill/>
            <a:miter lim="800000"/>
            <a:headEnd/>
            <a:tailEnd/>
          </a:ln>
        </p:spPr>
      </p:pic>
      <p:sp>
        <p:nvSpPr>
          <p:cNvPr id="14" name="TextBox 13"/>
          <p:cNvSpPr txBox="1"/>
          <p:nvPr/>
        </p:nvSpPr>
        <p:spPr>
          <a:xfrm>
            <a:off x="2899567" y="1022093"/>
            <a:ext cx="6336704" cy="523220"/>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Early learning goal statutory requirement: </a:t>
            </a:r>
          </a:p>
          <a:p>
            <a:pPr>
              <a:buFont typeface="Wingdings" pitchFamily="2" charset="2"/>
              <a:buChar char="ü"/>
            </a:pPr>
            <a:r>
              <a:rPr lang="en-GB" sz="1400" dirty="0"/>
              <a:t>They solve problems, including doubling, halving and sharing.</a:t>
            </a:r>
          </a:p>
        </p:txBody>
      </p:sp>
      <p:pic>
        <p:nvPicPr>
          <p:cNvPr id="17" name="Picture 2"/>
          <p:cNvPicPr>
            <a:picLocks noChangeAspect="1" noChangeArrowheads="1"/>
          </p:cNvPicPr>
          <p:nvPr/>
        </p:nvPicPr>
        <p:blipFill>
          <a:blip r:embed="rId8" cstate="print"/>
          <a:srcRect/>
          <a:stretch>
            <a:fillRect/>
          </a:stretch>
        </p:blipFill>
        <p:spPr bwMode="auto">
          <a:xfrm>
            <a:off x="6655491" y="2077009"/>
            <a:ext cx="1552594" cy="2341829"/>
          </a:xfrm>
          <a:prstGeom prst="rect">
            <a:avLst/>
          </a:prstGeom>
          <a:noFill/>
          <a:ln w="9525">
            <a:noFill/>
            <a:miter lim="800000"/>
            <a:headEnd/>
            <a:tailEnd/>
          </a:ln>
        </p:spPr>
      </p:pic>
      <p:pic>
        <p:nvPicPr>
          <p:cNvPr id="18" name="Picture 4"/>
          <p:cNvPicPr>
            <a:picLocks noChangeAspect="1" noChangeArrowheads="1"/>
          </p:cNvPicPr>
          <p:nvPr/>
        </p:nvPicPr>
        <p:blipFill>
          <a:blip r:embed="rId9" cstate="print"/>
          <a:srcRect/>
          <a:stretch>
            <a:fillRect/>
          </a:stretch>
        </p:blipFill>
        <p:spPr bwMode="auto">
          <a:xfrm>
            <a:off x="7416091" y="2084595"/>
            <a:ext cx="759722" cy="701636"/>
          </a:xfrm>
          <a:prstGeom prst="rect">
            <a:avLst/>
          </a:prstGeom>
          <a:noFill/>
          <a:ln w="9525">
            <a:noFill/>
            <a:miter lim="800000"/>
            <a:headEnd/>
            <a:tailEnd/>
          </a:ln>
        </p:spPr>
      </p:pic>
      <p:pic>
        <p:nvPicPr>
          <p:cNvPr id="20" name="Picture 2"/>
          <p:cNvPicPr>
            <a:picLocks noChangeAspect="1" noChangeArrowheads="1"/>
          </p:cNvPicPr>
          <p:nvPr/>
        </p:nvPicPr>
        <p:blipFill>
          <a:blip r:embed="rId8" cstate="print"/>
          <a:srcRect/>
          <a:stretch>
            <a:fillRect/>
          </a:stretch>
        </p:blipFill>
        <p:spPr bwMode="auto">
          <a:xfrm>
            <a:off x="8217143" y="2057286"/>
            <a:ext cx="1552594" cy="2341829"/>
          </a:xfrm>
          <a:prstGeom prst="rect">
            <a:avLst/>
          </a:prstGeom>
          <a:noFill/>
          <a:ln w="9525">
            <a:noFill/>
            <a:miter lim="800000"/>
            <a:headEnd/>
            <a:tailEnd/>
          </a:ln>
        </p:spPr>
      </p:pic>
      <p:pic>
        <p:nvPicPr>
          <p:cNvPr id="21" name="Picture 5"/>
          <p:cNvPicPr>
            <a:picLocks noChangeAspect="1" noChangeArrowheads="1"/>
          </p:cNvPicPr>
          <p:nvPr/>
        </p:nvPicPr>
        <p:blipFill>
          <a:blip r:embed="rId10" cstate="print"/>
          <a:srcRect/>
          <a:stretch>
            <a:fillRect/>
          </a:stretch>
        </p:blipFill>
        <p:spPr bwMode="auto">
          <a:xfrm>
            <a:off x="8981179" y="2080729"/>
            <a:ext cx="679189" cy="668636"/>
          </a:xfrm>
          <a:prstGeom prst="rect">
            <a:avLst/>
          </a:prstGeom>
          <a:noFill/>
          <a:ln w="9525">
            <a:noFill/>
            <a:miter lim="800000"/>
            <a:headEnd/>
            <a:tailEnd/>
          </a:ln>
        </p:spPr>
      </p:pic>
      <p:pic>
        <p:nvPicPr>
          <p:cNvPr id="22" name="Picture 21"/>
          <p:cNvPicPr>
            <a:picLocks noChangeAspect="1" noChangeArrowheads="1"/>
          </p:cNvPicPr>
          <p:nvPr/>
        </p:nvPicPr>
        <p:blipFill>
          <a:blip r:embed="rId11" cstate="print"/>
          <a:srcRect/>
          <a:stretch>
            <a:fillRect/>
          </a:stretch>
        </p:blipFill>
        <p:spPr bwMode="auto">
          <a:xfrm>
            <a:off x="9907794" y="2046244"/>
            <a:ext cx="968188" cy="2391811"/>
          </a:xfrm>
          <a:prstGeom prst="rect">
            <a:avLst/>
          </a:prstGeom>
          <a:noFill/>
          <a:ln w="9525">
            <a:noFill/>
            <a:miter lim="800000"/>
            <a:headEnd/>
            <a:tailEnd/>
          </a:ln>
        </p:spPr>
      </p:pic>
    </p:spTree>
    <p:extLst>
      <p:ext uri="{BB962C8B-B14F-4D97-AF65-F5344CB8AC3E}">
        <p14:creationId xmlns:p14="http://schemas.microsoft.com/office/powerpoint/2010/main" val="655141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par>
                          <p:cTn id="12" fill="hold">
                            <p:stCondLst>
                              <p:cond delay="1000"/>
                            </p:stCondLst>
                            <p:childTnLst>
                              <p:par>
                                <p:cTn id="13" presetID="10" presetClass="entr" presetSubtype="0" fill="hold" nodeType="afterEffect">
                                  <p:stCondLst>
                                    <p:cond delay="400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150608" y="2117341"/>
            <a:ext cx="2990626" cy="738664"/>
          </a:xfrm>
          <a:prstGeom prst="rect">
            <a:avLst/>
          </a:prstGeom>
          <a:solidFill>
            <a:schemeClr val="bg1">
              <a:lumMod val="95000"/>
            </a:schemeClr>
          </a:solidFill>
          <a:ln w="12700">
            <a:solidFill>
              <a:schemeClr val="tx1"/>
            </a:solidFill>
          </a:ln>
        </p:spPr>
        <p:txBody>
          <a:bodyPr wrap="square" rtlCol="0">
            <a:spAutoFit/>
          </a:bodyPr>
          <a:lstStyle/>
          <a:p>
            <a:r>
              <a:rPr lang="en-GB" sz="1400" i="1" dirty="0"/>
              <a:t>Count in twos, fives and tens using practical resources, role play, stories and songs.</a:t>
            </a:r>
          </a:p>
        </p:txBody>
      </p:sp>
      <p:pic>
        <p:nvPicPr>
          <p:cNvPr id="5" name="Picture 7"/>
          <p:cNvPicPr>
            <a:picLocks noChangeAspect="1" noChangeArrowheads="1"/>
          </p:cNvPicPr>
          <p:nvPr/>
        </p:nvPicPr>
        <p:blipFill>
          <a:blip r:embed="rId2" cstate="print"/>
          <a:srcRect/>
          <a:stretch>
            <a:fillRect/>
          </a:stretch>
        </p:blipFill>
        <p:spPr bwMode="auto">
          <a:xfrm>
            <a:off x="3179539" y="1797720"/>
            <a:ext cx="2866259" cy="1200664"/>
          </a:xfrm>
          <a:prstGeom prst="rect">
            <a:avLst/>
          </a:prstGeom>
          <a:noFill/>
          <a:ln w="9525">
            <a:noFill/>
            <a:miter lim="800000"/>
            <a:headEnd/>
            <a:tailEnd/>
          </a:ln>
        </p:spPr>
      </p:pic>
      <p:pic>
        <p:nvPicPr>
          <p:cNvPr id="6" name="Picture 6"/>
          <p:cNvPicPr>
            <a:picLocks noChangeAspect="1" noChangeArrowheads="1"/>
          </p:cNvPicPr>
          <p:nvPr/>
        </p:nvPicPr>
        <p:blipFill>
          <a:blip r:embed="rId3" cstate="print"/>
          <a:srcRect/>
          <a:stretch>
            <a:fillRect/>
          </a:stretch>
        </p:blipFill>
        <p:spPr bwMode="auto">
          <a:xfrm>
            <a:off x="6208233" y="1807285"/>
            <a:ext cx="2473982" cy="1204855"/>
          </a:xfrm>
          <a:prstGeom prst="rect">
            <a:avLst/>
          </a:prstGeom>
          <a:noFill/>
          <a:ln w="9525">
            <a:noFill/>
            <a:miter lim="800000"/>
            <a:headEnd/>
            <a:tailEnd/>
          </a:ln>
        </p:spPr>
      </p:pic>
      <p:sp>
        <p:nvSpPr>
          <p:cNvPr id="7" name="TextBox 6"/>
          <p:cNvSpPr txBox="1"/>
          <p:nvPr/>
        </p:nvSpPr>
        <p:spPr>
          <a:xfrm>
            <a:off x="10008874" y="2742833"/>
            <a:ext cx="1152128" cy="307777"/>
          </a:xfrm>
          <a:prstGeom prst="rect">
            <a:avLst/>
          </a:prstGeom>
          <a:noFill/>
          <a:ln w="12700">
            <a:solidFill>
              <a:schemeClr val="tx1"/>
            </a:solidFill>
          </a:ln>
        </p:spPr>
        <p:txBody>
          <a:bodyPr wrap="square" rtlCol="0">
            <a:spAutoFit/>
          </a:bodyPr>
          <a:lstStyle/>
          <a:p>
            <a:r>
              <a:rPr lang="en-GB" sz="1400" dirty="0"/>
              <a:t>Use arrays </a:t>
            </a:r>
          </a:p>
        </p:txBody>
      </p:sp>
      <p:grpSp>
        <p:nvGrpSpPr>
          <p:cNvPr id="8" name="Group 7"/>
          <p:cNvGrpSpPr>
            <a:grpSpLocks/>
          </p:cNvGrpSpPr>
          <p:nvPr/>
        </p:nvGrpSpPr>
        <p:grpSpPr bwMode="auto">
          <a:xfrm>
            <a:off x="129093" y="4183698"/>
            <a:ext cx="2926080" cy="668002"/>
            <a:chOff x="431" y="697"/>
            <a:chExt cx="4808" cy="912"/>
          </a:xfrm>
        </p:grpSpPr>
        <p:grpSp>
          <p:nvGrpSpPr>
            <p:cNvPr id="9" name="Group 8"/>
            <p:cNvGrpSpPr>
              <a:grpSpLocks/>
            </p:cNvGrpSpPr>
            <p:nvPr/>
          </p:nvGrpSpPr>
          <p:grpSpPr bwMode="auto">
            <a:xfrm>
              <a:off x="431" y="697"/>
              <a:ext cx="4808" cy="912"/>
              <a:chOff x="431" y="697"/>
              <a:chExt cx="4808" cy="912"/>
            </a:xfrm>
          </p:grpSpPr>
          <p:grpSp>
            <p:nvGrpSpPr>
              <p:cNvPr id="13" name="Group 9"/>
              <p:cNvGrpSpPr>
                <a:grpSpLocks/>
              </p:cNvGrpSpPr>
              <p:nvPr/>
            </p:nvGrpSpPr>
            <p:grpSpPr bwMode="auto">
              <a:xfrm>
                <a:off x="431" y="709"/>
                <a:ext cx="907" cy="335"/>
                <a:chOff x="340" y="663"/>
                <a:chExt cx="1134" cy="471"/>
              </a:xfrm>
            </p:grpSpPr>
            <p:pic>
              <p:nvPicPr>
                <p:cNvPr id="24" name="Picture 10" descr="j0133457"/>
                <p:cNvPicPr>
                  <a:picLocks noChangeAspect="1" noChangeArrowheads="1"/>
                </p:cNvPicPr>
                <p:nvPr/>
              </p:nvPicPr>
              <p:blipFill>
                <a:blip r:embed="rId4" cstate="print"/>
                <a:srcRect/>
                <a:stretch>
                  <a:fillRect/>
                </a:stretch>
              </p:blipFill>
              <p:spPr bwMode="auto">
                <a:xfrm>
                  <a:off x="340" y="663"/>
                  <a:ext cx="544" cy="471"/>
                </a:xfrm>
                <a:prstGeom prst="rect">
                  <a:avLst/>
                </a:prstGeom>
                <a:noFill/>
              </p:spPr>
            </p:pic>
            <p:pic>
              <p:nvPicPr>
                <p:cNvPr id="25" name="Picture 11" descr="j0133457"/>
                <p:cNvPicPr>
                  <a:picLocks noChangeAspect="1" noChangeArrowheads="1"/>
                </p:cNvPicPr>
                <p:nvPr/>
              </p:nvPicPr>
              <p:blipFill>
                <a:blip r:embed="rId4" cstate="print"/>
                <a:srcRect/>
                <a:stretch>
                  <a:fillRect/>
                </a:stretch>
              </p:blipFill>
              <p:spPr bwMode="auto">
                <a:xfrm>
                  <a:off x="930" y="663"/>
                  <a:ext cx="544" cy="471"/>
                </a:xfrm>
                <a:prstGeom prst="rect">
                  <a:avLst/>
                </a:prstGeom>
                <a:noFill/>
              </p:spPr>
            </p:pic>
          </p:grpSp>
          <p:grpSp>
            <p:nvGrpSpPr>
              <p:cNvPr id="14" name="Group 12"/>
              <p:cNvGrpSpPr>
                <a:grpSpLocks/>
              </p:cNvGrpSpPr>
              <p:nvPr/>
            </p:nvGrpSpPr>
            <p:grpSpPr bwMode="auto">
              <a:xfrm>
                <a:off x="1837" y="709"/>
                <a:ext cx="907" cy="335"/>
                <a:chOff x="340" y="663"/>
                <a:chExt cx="1134" cy="471"/>
              </a:xfrm>
            </p:grpSpPr>
            <p:pic>
              <p:nvPicPr>
                <p:cNvPr id="22" name="Picture 13" descr="j0133457"/>
                <p:cNvPicPr>
                  <a:picLocks noChangeAspect="1" noChangeArrowheads="1"/>
                </p:cNvPicPr>
                <p:nvPr/>
              </p:nvPicPr>
              <p:blipFill>
                <a:blip r:embed="rId4" cstate="print"/>
                <a:srcRect/>
                <a:stretch>
                  <a:fillRect/>
                </a:stretch>
              </p:blipFill>
              <p:spPr bwMode="auto">
                <a:xfrm>
                  <a:off x="340" y="663"/>
                  <a:ext cx="544" cy="471"/>
                </a:xfrm>
                <a:prstGeom prst="rect">
                  <a:avLst/>
                </a:prstGeom>
                <a:noFill/>
              </p:spPr>
            </p:pic>
            <p:pic>
              <p:nvPicPr>
                <p:cNvPr id="23" name="Picture 14" descr="j0133457"/>
                <p:cNvPicPr>
                  <a:picLocks noChangeAspect="1" noChangeArrowheads="1"/>
                </p:cNvPicPr>
                <p:nvPr/>
              </p:nvPicPr>
              <p:blipFill>
                <a:blip r:embed="rId4" cstate="print"/>
                <a:srcRect/>
                <a:stretch>
                  <a:fillRect/>
                </a:stretch>
              </p:blipFill>
              <p:spPr bwMode="auto">
                <a:xfrm>
                  <a:off x="930" y="663"/>
                  <a:ext cx="544" cy="471"/>
                </a:xfrm>
                <a:prstGeom prst="rect">
                  <a:avLst/>
                </a:prstGeom>
                <a:noFill/>
              </p:spPr>
            </p:pic>
          </p:grpSp>
          <p:grpSp>
            <p:nvGrpSpPr>
              <p:cNvPr id="15" name="Group 15"/>
              <p:cNvGrpSpPr>
                <a:grpSpLocks/>
              </p:cNvGrpSpPr>
              <p:nvPr/>
            </p:nvGrpSpPr>
            <p:grpSpPr bwMode="auto">
              <a:xfrm>
                <a:off x="3280" y="697"/>
                <a:ext cx="827" cy="347"/>
                <a:chOff x="614" y="648"/>
                <a:chExt cx="1035" cy="488"/>
              </a:xfrm>
            </p:grpSpPr>
            <p:pic>
              <p:nvPicPr>
                <p:cNvPr id="20" name="Picture 16" descr="j0133457"/>
                <p:cNvPicPr>
                  <a:picLocks noChangeAspect="1" noChangeArrowheads="1"/>
                </p:cNvPicPr>
                <p:nvPr/>
              </p:nvPicPr>
              <p:blipFill>
                <a:blip r:embed="rId4" cstate="print"/>
                <a:srcRect/>
                <a:stretch>
                  <a:fillRect/>
                </a:stretch>
              </p:blipFill>
              <p:spPr bwMode="auto">
                <a:xfrm>
                  <a:off x="1105" y="665"/>
                  <a:ext cx="544" cy="471"/>
                </a:xfrm>
                <a:prstGeom prst="rect">
                  <a:avLst/>
                </a:prstGeom>
                <a:noFill/>
              </p:spPr>
            </p:pic>
            <p:pic>
              <p:nvPicPr>
                <p:cNvPr id="21" name="Picture 17" descr="j0133457"/>
                <p:cNvPicPr>
                  <a:picLocks noChangeAspect="1" noChangeArrowheads="1"/>
                </p:cNvPicPr>
                <p:nvPr/>
              </p:nvPicPr>
              <p:blipFill>
                <a:blip r:embed="rId4" cstate="print"/>
                <a:srcRect/>
                <a:stretch>
                  <a:fillRect/>
                </a:stretch>
              </p:blipFill>
              <p:spPr bwMode="auto">
                <a:xfrm>
                  <a:off x="614" y="648"/>
                  <a:ext cx="544" cy="471"/>
                </a:xfrm>
                <a:prstGeom prst="rect">
                  <a:avLst/>
                </a:prstGeom>
                <a:noFill/>
              </p:spPr>
            </p:pic>
          </p:grpSp>
          <p:grpSp>
            <p:nvGrpSpPr>
              <p:cNvPr id="16" name="Group 18"/>
              <p:cNvGrpSpPr>
                <a:grpSpLocks/>
              </p:cNvGrpSpPr>
              <p:nvPr/>
            </p:nvGrpSpPr>
            <p:grpSpPr bwMode="auto">
              <a:xfrm>
                <a:off x="4332" y="709"/>
                <a:ext cx="907" cy="335"/>
                <a:chOff x="340" y="663"/>
                <a:chExt cx="1134" cy="471"/>
              </a:xfrm>
            </p:grpSpPr>
            <p:pic>
              <p:nvPicPr>
                <p:cNvPr id="18" name="Picture 19" descr="j0133457"/>
                <p:cNvPicPr>
                  <a:picLocks noChangeAspect="1" noChangeArrowheads="1"/>
                </p:cNvPicPr>
                <p:nvPr/>
              </p:nvPicPr>
              <p:blipFill>
                <a:blip r:embed="rId4" cstate="print"/>
                <a:srcRect/>
                <a:stretch>
                  <a:fillRect/>
                </a:stretch>
              </p:blipFill>
              <p:spPr bwMode="auto">
                <a:xfrm>
                  <a:off x="340" y="663"/>
                  <a:ext cx="544" cy="471"/>
                </a:xfrm>
                <a:prstGeom prst="rect">
                  <a:avLst/>
                </a:prstGeom>
                <a:noFill/>
              </p:spPr>
            </p:pic>
            <p:pic>
              <p:nvPicPr>
                <p:cNvPr id="19" name="Picture 20" descr="j0133457"/>
                <p:cNvPicPr>
                  <a:picLocks noChangeAspect="1" noChangeArrowheads="1"/>
                </p:cNvPicPr>
                <p:nvPr/>
              </p:nvPicPr>
              <p:blipFill>
                <a:blip r:embed="rId4" cstate="print"/>
                <a:srcRect/>
                <a:stretch>
                  <a:fillRect/>
                </a:stretch>
              </p:blipFill>
              <p:spPr bwMode="auto">
                <a:xfrm>
                  <a:off x="930" y="663"/>
                  <a:ext cx="544" cy="471"/>
                </a:xfrm>
                <a:prstGeom prst="rect">
                  <a:avLst/>
                </a:prstGeom>
                <a:noFill/>
              </p:spPr>
            </p:pic>
          </p:grpSp>
          <p:sp>
            <p:nvSpPr>
              <p:cNvPr id="17" name="WordArt 21"/>
              <p:cNvSpPr>
                <a:spLocks noChangeArrowheads="1" noChangeShapeType="1" noTextEdit="1"/>
              </p:cNvSpPr>
              <p:nvPr/>
            </p:nvSpPr>
            <p:spPr bwMode="auto">
              <a:xfrm>
                <a:off x="928" y="1201"/>
                <a:ext cx="4128" cy="408"/>
              </a:xfrm>
              <a:prstGeom prst="rect">
                <a:avLst/>
              </a:prstGeom>
            </p:spPr>
            <p:txBody>
              <a:bodyPr wrap="none" fromWordArt="1">
                <a:prstTxWarp prst="textPlain">
                  <a:avLst>
                    <a:gd name="adj" fmla="val 50000"/>
                  </a:avLst>
                </a:prstTxWarp>
              </a:bodyPr>
              <a:lstStyle/>
              <a:p>
                <a:pPr algn="ctr"/>
                <a:r>
                  <a:rPr lang="en-GB" sz="3600" b="1" kern="10" dirty="0">
                    <a:ln w="9525">
                      <a:solidFill>
                        <a:srgbClr val="000000"/>
                      </a:solidFill>
                      <a:round/>
                      <a:headEnd/>
                      <a:tailEnd/>
                    </a:ln>
                    <a:solidFill>
                      <a:srgbClr val="000000"/>
                    </a:solidFill>
                    <a:latin typeface="Tempus Sans ITC"/>
                  </a:rPr>
                  <a:t>2    2    2    2</a:t>
                </a:r>
              </a:p>
            </p:txBody>
          </p:sp>
        </p:grpSp>
        <p:sp>
          <p:nvSpPr>
            <p:cNvPr id="10" name="WordArt 22"/>
            <p:cNvSpPr>
              <a:spLocks noChangeArrowheads="1" noChangeShapeType="1" noTextEdit="1"/>
            </p:cNvSpPr>
            <p:nvPr/>
          </p:nvSpPr>
          <p:spPr bwMode="auto">
            <a:xfrm>
              <a:off x="1474" y="1207"/>
              <a:ext cx="408" cy="314"/>
            </a:xfrm>
            <a:prstGeom prst="rect">
              <a:avLst/>
            </a:prstGeom>
          </p:spPr>
          <p:txBody>
            <a:bodyPr wrap="none" fromWordArt="1">
              <a:prstTxWarp prst="textPlain">
                <a:avLst>
                  <a:gd name="adj" fmla="val 50000"/>
                </a:avLst>
              </a:prstTxWarp>
            </a:bodyPr>
            <a:lstStyle/>
            <a:p>
              <a:pPr algn="ctr"/>
              <a:r>
                <a:rPr lang="en-GB" sz="3600" b="1" kern="10">
                  <a:ln w="9525">
                    <a:solidFill>
                      <a:srgbClr val="000000"/>
                    </a:solidFill>
                    <a:round/>
                    <a:headEnd/>
                    <a:tailEnd/>
                  </a:ln>
                  <a:solidFill>
                    <a:srgbClr val="FF0000"/>
                  </a:solidFill>
                  <a:latin typeface="Tempus Sans ITC"/>
                </a:rPr>
                <a:t>+</a:t>
              </a:r>
            </a:p>
          </p:txBody>
        </p:sp>
        <p:sp>
          <p:nvSpPr>
            <p:cNvPr id="11" name="WordArt 23"/>
            <p:cNvSpPr>
              <a:spLocks noChangeArrowheads="1" noChangeShapeType="1" noTextEdit="1"/>
            </p:cNvSpPr>
            <p:nvPr/>
          </p:nvSpPr>
          <p:spPr bwMode="auto">
            <a:xfrm>
              <a:off x="2653" y="1207"/>
              <a:ext cx="408" cy="314"/>
            </a:xfrm>
            <a:prstGeom prst="rect">
              <a:avLst/>
            </a:prstGeom>
          </p:spPr>
          <p:txBody>
            <a:bodyPr wrap="none" fromWordArt="1">
              <a:prstTxWarp prst="textPlain">
                <a:avLst>
                  <a:gd name="adj" fmla="val 50000"/>
                </a:avLst>
              </a:prstTxWarp>
            </a:bodyPr>
            <a:lstStyle/>
            <a:p>
              <a:pPr algn="ctr"/>
              <a:r>
                <a:rPr lang="en-GB" sz="3600" b="1" kern="10">
                  <a:ln w="9525">
                    <a:solidFill>
                      <a:srgbClr val="000000"/>
                    </a:solidFill>
                    <a:round/>
                    <a:headEnd/>
                    <a:tailEnd/>
                  </a:ln>
                  <a:solidFill>
                    <a:srgbClr val="FF0000"/>
                  </a:solidFill>
                  <a:latin typeface="Tempus Sans ITC"/>
                </a:rPr>
                <a:t>+</a:t>
              </a:r>
            </a:p>
          </p:txBody>
        </p:sp>
        <p:sp>
          <p:nvSpPr>
            <p:cNvPr id="12" name="WordArt 24"/>
            <p:cNvSpPr>
              <a:spLocks noChangeArrowheads="1" noChangeShapeType="1" noTextEdit="1"/>
            </p:cNvSpPr>
            <p:nvPr/>
          </p:nvSpPr>
          <p:spPr bwMode="auto">
            <a:xfrm>
              <a:off x="4027" y="1220"/>
              <a:ext cx="408" cy="314"/>
            </a:xfrm>
            <a:prstGeom prst="rect">
              <a:avLst/>
            </a:prstGeom>
          </p:spPr>
          <p:txBody>
            <a:bodyPr wrap="none" fromWordArt="1">
              <a:prstTxWarp prst="textPlain">
                <a:avLst>
                  <a:gd name="adj" fmla="val 50000"/>
                </a:avLst>
              </a:prstTxWarp>
            </a:bodyPr>
            <a:lstStyle/>
            <a:p>
              <a:pPr algn="ctr"/>
              <a:r>
                <a:rPr lang="en-GB" sz="3600" b="1" kern="10" dirty="0">
                  <a:ln w="9525">
                    <a:solidFill>
                      <a:srgbClr val="000000"/>
                    </a:solidFill>
                    <a:round/>
                    <a:headEnd/>
                    <a:tailEnd/>
                  </a:ln>
                  <a:solidFill>
                    <a:srgbClr val="FF0000"/>
                  </a:solidFill>
                  <a:latin typeface="Tempus Sans ITC"/>
                </a:rPr>
                <a:t>+</a:t>
              </a:r>
            </a:p>
          </p:txBody>
        </p:sp>
      </p:grpSp>
      <p:pic>
        <p:nvPicPr>
          <p:cNvPr id="26" name="Picture 3"/>
          <p:cNvPicPr>
            <a:picLocks noChangeAspect="1" noChangeArrowheads="1"/>
          </p:cNvPicPr>
          <p:nvPr/>
        </p:nvPicPr>
        <p:blipFill>
          <a:blip r:embed="rId5" cstate="print"/>
          <a:srcRect l="21165" t="34664" r="32504" b="25719"/>
          <a:stretch>
            <a:fillRect/>
          </a:stretch>
        </p:blipFill>
        <p:spPr bwMode="auto">
          <a:xfrm>
            <a:off x="6747837" y="4667332"/>
            <a:ext cx="2546857" cy="1319299"/>
          </a:xfrm>
          <a:prstGeom prst="rect">
            <a:avLst/>
          </a:prstGeom>
          <a:noFill/>
          <a:ln w="9525">
            <a:noFill/>
            <a:miter lim="800000"/>
            <a:headEnd/>
            <a:tailEnd/>
          </a:ln>
        </p:spPr>
      </p:pic>
      <p:pic>
        <p:nvPicPr>
          <p:cNvPr id="27" name="Picture 4"/>
          <p:cNvPicPr>
            <a:picLocks noChangeAspect="1" noChangeArrowheads="1"/>
          </p:cNvPicPr>
          <p:nvPr/>
        </p:nvPicPr>
        <p:blipFill>
          <a:blip r:embed="rId6" cstate="print"/>
          <a:srcRect/>
          <a:stretch>
            <a:fillRect/>
          </a:stretch>
        </p:blipFill>
        <p:spPr bwMode="auto">
          <a:xfrm>
            <a:off x="3630662" y="4121489"/>
            <a:ext cx="2953803" cy="1972718"/>
          </a:xfrm>
          <a:prstGeom prst="rect">
            <a:avLst/>
          </a:prstGeom>
          <a:noFill/>
          <a:ln w="9525">
            <a:noFill/>
            <a:miter lim="800000"/>
            <a:headEnd/>
            <a:tailEnd/>
          </a:ln>
        </p:spPr>
      </p:pic>
      <p:pic>
        <p:nvPicPr>
          <p:cNvPr id="28" name="Picture 13" descr="http://t0.gstatic.com/images?q=tbn:ANd9GcRqWup4N57T3oz2A_tDXpurITp9v0PlWY7u5jFEpDXdv23erGndLw:www.mathsisfun.com/images/apples-15.jpg">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435858" y="3265151"/>
            <a:ext cx="2587166" cy="2232248"/>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p:cNvSpPr txBox="1"/>
          <p:nvPr/>
        </p:nvSpPr>
        <p:spPr>
          <a:xfrm>
            <a:off x="1516845" y="3474372"/>
            <a:ext cx="3926524" cy="523220"/>
          </a:xfrm>
          <a:prstGeom prst="rect">
            <a:avLst/>
          </a:prstGeom>
          <a:noFill/>
          <a:ln w="12700">
            <a:solidFill>
              <a:schemeClr val="tx1"/>
            </a:solidFill>
          </a:ln>
        </p:spPr>
        <p:txBody>
          <a:bodyPr wrap="square" rtlCol="0">
            <a:spAutoFit/>
          </a:bodyPr>
          <a:lstStyle/>
          <a:p>
            <a:r>
              <a:rPr lang="en-GB" sz="1400" dirty="0"/>
              <a:t>Understand multiplication as  repeated addition – use concrete objects to support understanding.  </a:t>
            </a:r>
          </a:p>
        </p:txBody>
      </p:sp>
      <p:sp>
        <p:nvSpPr>
          <p:cNvPr id="30" name="TextBox 29"/>
          <p:cNvSpPr txBox="1"/>
          <p:nvPr/>
        </p:nvSpPr>
        <p:spPr>
          <a:xfrm>
            <a:off x="7332082" y="4044281"/>
            <a:ext cx="1368153" cy="523220"/>
          </a:xfrm>
          <a:prstGeom prst="rect">
            <a:avLst/>
          </a:prstGeom>
          <a:noFill/>
          <a:ln w="12700">
            <a:solidFill>
              <a:schemeClr val="tx1"/>
            </a:solidFill>
          </a:ln>
        </p:spPr>
        <p:txBody>
          <a:bodyPr wrap="square" rtlCol="0">
            <a:spAutoFit/>
          </a:bodyPr>
          <a:lstStyle/>
          <a:p>
            <a:r>
              <a:rPr lang="en-GB" sz="1400" dirty="0"/>
              <a:t>Use pictorial representations  </a:t>
            </a:r>
          </a:p>
        </p:txBody>
      </p:sp>
      <p:sp>
        <p:nvSpPr>
          <p:cNvPr id="31" name="Rectangle 30"/>
          <p:cNvSpPr/>
          <p:nvPr/>
        </p:nvSpPr>
        <p:spPr>
          <a:xfrm>
            <a:off x="3351199" y="-16153"/>
            <a:ext cx="5643596" cy="830997"/>
          </a:xfrm>
          <a:prstGeom prst="rect">
            <a:avLst/>
          </a:prstGeom>
          <a:noFill/>
        </p:spPr>
        <p:txBody>
          <a:bodyPr wrap="none" lIns="91440" tIns="45720" rIns="91440" bIns="45720">
            <a:spAutoFit/>
          </a:bodyPr>
          <a:lstStyle/>
          <a:p>
            <a:pPr algn="ctr"/>
            <a:r>
              <a:rPr 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Multiplication: </a:t>
            </a:r>
            <a:r>
              <a:rPr lang="en-US" sz="48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1</a:t>
            </a:r>
          </a:p>
        </p:txBody>
      </p:sp>
      <p:sp>
        <p:nvSpPr>
          <p:cNvPr id="32" name="TextBox 31"/>
          <p:cNvSpPr txBox="1"/>
          <p:nvPr/>
        </p:nvSpPr>
        <p:spPr>
          <a:xfrm>
            <a:off x="2910324" y="774667"/>
            <a:ext cx="6336704" cy="954107"/>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1statutory requirement:</a:t>
            </a:r>
          </a:p>
          <a:p>
            <a:pPr>
              <a:buFont typeface="Wingdings" pitchFamily="2" charset="2"/>
              <a:buChar char="ü"/>
            </a:pPr>
            <a:r>
              <a:rPr lang="en-GB" sz="1400" dirty="0"/>
              <a:t>Solve one-step problems involving multiplication by calculating the </a:t>
            </a:r>
          </a:p>
          <a:p>
            <a:r>
              <a:rPr lang="en-GB" sz="1400" dirty="0"/>
              <a:t>answer using concrete objects, pictorial representations and arrays with the support </a:t>
            </a:r>
          </a:p>
          <a:p>
            <a:r>
              <a:rPr lang="en-GB" sz="1400" dirty="0"/>
              <a:t>of the teacher.</a:t>
            </a:r>
          </a:p>
        </p:txBody>
      </p:sp>
    </p:spTree>
    <p:extLst>
      <p:ext uri="{BB962C8B-B14F-4D97-AF65-F5344CB8AC3E}">
        <p14:creationId xmlns:p14="http://schemas.microsoft.com/office/powerpoint/2010/main" val="20885923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243110" y="3746"/>
            <a:ext cx="5643596" cy="830997"/>
          </a:xfrm>
          <a:prstGeom prst="rect">
            <a:avLst/>
          </a:prstGeom>
          <a:noFill/>
        </p:spPr>
        <p:txBody>
          <a:bodyPr wrap="none" lIns="91440" tIns="45720" rIns="91440" bIns="45720">
            <a:spAutoFit/>
          </a:bodyPr>
          <a:lstStyle/>
          <a:p>
            <a:pPr algn="ctr"/>
            <a:r>
              <a:rPr 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Multiplication: </a:t>
            </a:r>
            <a:r>
              <a:rPr lang="en-US" sz="48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2</a:t>
            </a:r>
          </a:p>
        </p:txBody>
      </p:sp>
      <p:pic>
        <p:nvPicPr>
          <p:cNvPr id="5" name="Picture 13" descr="http://t0.gstatic.com/images?q=tbn:ANd9GcRqWup4N57T3oz2A_tDXpurITp9v0PlWY7u5jFEpDXdv23erGndLw:www.mathsisfun.com/images/apples-15.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64665" y="3274555"/>
            <a:ext cx="2660248" cy="162017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7894307" y="2848399"/>
            <a:ext cx="1152128" cy="307777"/>
          </a:xfrm>
          <a:prstGeom prst="rect">
            <a:avLst/>
          </a:prstGeom>
          <a:solidFill>
            <a:schemeClr val="bg1">
              <a:lumMod val="95000"/>
            </a:schemeClr>
          </a:solidFill>
          <a:ln w="12700">
            <a:solidFill>
              <a:schemeClr val="tx1"/>
            </a:solidFill>
          </a:ln>
        </p:spPr>
        <p:txBody>
          <a:bodyPr wrap="square" rtlCol="0">
            <a:spAutoFit/>
          </a:bodyPr>
          <a:lstStyle/>
          <a:p>
            <a:r>
              <a:rPr lang="en-GB" sz="1400" dirty="0"/>
              <a:t>Use arrays </a:t>
            </a:r>
          </a:p>
        </p:txBody>
      </p:sp>
      <p:pic>
        <p:nvPicPr>
          <p:cNvPr id="7" name="Picture 2"/>
          <p:cNvPicPr>
            <a:picLocks noChangeAspect="1" noChangeArrowheads="1"/>
          </p:cNvPicPr>
          <p:nvPr/>
        </p:nvPicPr>
        <p:blipFill>
          <a:blip r:embed="rId4" cstate="print"/>
          <a:srcRect l="4846" t="16860" r="7753"/>
          <a:stretch>
            <a:fillRect/>
          </a:stretch>
        </p:blipFill>
        <p:spPr bwMode="auto">
          <a:xfrm>
            <a:off x="386513" y="3462271"/>
            <a:ext cx="2880320" cy="1889765"/>
          </a:xfrm>
          <a:prstGeom prst="rect">
            <a:avLst/>
          </a:prstGeom>
          <a:noFill/>
          <a:ln w="9525">
            <a:noFill/>
            <a:miter lim="800000"/>
            <a:headEnd/>
            <a:tailEnd/>
          </a:ln>
        </p:spPr>
      </p:pic>
      <p:pic>
        <p:nvPicPr>
          <p:cNvPr id="8" name="Picture 3"/>
          <p:cNvPicPr>
            <a:picLocks noChangeAspect="1" noChangeArrowheads="1"/>
          </p:cNvPicPr>
          <p:nvPr/>
        </p:nvPicPr>
        <p:blipFill>
          <a:blip r:embed="rId5" cstate="print"/>
          <a:srcRect l="21165" t="34664" r="32504" b="25719"/>
          <a:stretch>
            <a:fillRect/>
          </a:stretch>
        </p:blipFill>
        <p:spPr bwMode="auto">
          <a:xfrm>
            <a:off x="3960296" y="3400181"/>
            <a:ext cx="2494292" cy="1441658"/>
          </a:xfrm>
          <a:prstGeom prst="rect">
            <a:avLst/>
          </a:prstGeom>
          <a:noFill/>
          <a:ln w="9525">
            <a:noFill/>
            <a:miter lim="800000"/>
            <a:headEnd/>
            <a:tailEnd/>
          </a:ln>
        </p:spPr>
      </p:pic>
      <p:pic>
        <p:nvPicPr>
          <p:cNvPr id="9" name="Picture 2"/>
          <p:cNvPicPr>
            <a:picLocks noChangeAspect="1" noChangeArrowheads="1"/>
          </p:cNvPicPr>
          <p:nvPr/>
        </p:nvPicPr>
        <p:blipFill>
          <a:blip r:embed="rId6" cstate="print"/>
          <a:srcRect t="15976" r="10261" b="9468"/>
          <a:stretch>
            <a:fillRect/>
          </a:stretch>
        </p:blipFill>
        <p:spPr bwMode="auto">
          <a:xfrm>
            <a:off x="10154096" y="1981003"/>
            <a:ext cx="1748346" cy="1619733"/>
          </a:xfrm>
          <a:prstGeom prst="rect">
            <a:avLst/>
          </a:prstGeom>
          <a:noFill/>
          <a:ln w="9525">
            <a:noFill/>
            <a:miter lim="800000"/>
            <a:headEnd/>
            <a:tailEnd/>
          </a:ln>
        </p:spPr>
      </p:pic>
      <p:sp>
        <p:nvSpPr>
          <p:cNvPr id="10" name="TextBox 9"/>
          <p:cNvSpPr txBox="1"/>
          <p:nvPr/>
        </p:nvSpPr>
        <p:spPr>
          <a:xfrm>
            <a:off x="259664" y="2850716"/>
            <a:ext cx="3172025" cy="536685"/>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Further develop understanding multiplication as  repeated addition. </a:t>
            </a:r>
          </a:p>
        </p:txBody>
      </p:sp>
      <p:pic>
        <p:nvPicPr>
          <p:cNvPr id="11" name="Picture 1"/>
          <p:cNvPicPr>
            <a:picLocks noChangeAspect="1" noChangeArrowheads="1"/>
          </p:cNvPicPr>
          <p:nvPr/>
        </p:nvPicPr>
        <p:blipFill>
          <a:blip r:embed="rId7" cstate="print"/>
          <a:srcRect t="9924"/>
          <a:stretch>
            <a:fillRect/>
          </a:stretch>
        </p:blipFill>
        <p:spPr bwMode="auto">
          <a:xfrm>
            <a:off x="4207154" y="5172075"/>
            <a:ext cx="5593061" cy="1685925"/>
          </a:xfrm>
          <a:prstGeom prst="rect">
            <a:avLst/>
          </a:prstGeom>
          <a:noFill/>
          <a:ln w="9525">
            <a:noFill/>
            <a:miter lim="800000"/>
            <a:headEnd/>
            <a:tailEnd/>
          </a:ln>
        </p:spPr>
      </p:pic>
      <p:sp>
        <p:nvSpPr>
          <p:cNvPr id="12" name="TextBox 11"/>
          <p:cNvSpPr txBox="1"/>
          <p:nvPr/>
        </p:nvSpPr>
        <p:spPr>
          <a:xfrm>
            <a:off x="641122" y="5667614"/>
            <a:ext cx="3479057" cy="738664"/>
          </a:xfrm>
          <a:prstGeom prst="rect">
            <a:avLst/>
          </a:prstGeom>
          <a:solidFill>
            <a:schemeClr val="bg1">
              <a:lumMod val="95000"/>
            </a:schemeClr>
          </a:solidFill>
          <a:ln w="12700">
            <a:solidFill>
              <a:schemeClr val="tx1"/>
            </a:solidFill>
          </a:ln>
        </p:spPr>
        <p:txBody>
          <a:bodyPr wrap="square" rtlCol="0">
            <a:spAutoFit/>
          </a:bodyPr>
          <a:lstStyle/>
          <a:p>
            <a:r>
              <a:rPr lang="en-GB" sz="1400" dirty="0"/>
              <a:t>Model and bridge link from repeated addition to  solving multiplication problems using a number line. </a:t>
            </a:r>
          </a:p>
        </p:txBody>
      </p:sp>
      <p:sp>
        <p:nvSpPr>
          <p:cNvPr id="13" name="TextBox 12"/>
          <p:cNvSpPr txBox="1"/>
          <p:nvPr/>
        </p:nvSpPr>
        <p:spPr>
          <a:xfrm>
            <a:off x="10054145" y="3657297"/>
            <a:ext cx="1944217" cy="738664"/>
          </a:xfrm>
          <a:prstGeom prst="rect">
            <a:avLst/>
          </a:prstGeom>
          <a:solidFill>
            <a:schemeClr val="bg1">
              <a:lumMod val="95000"/>
            </a:schemeClr>
          </a:solidFill>
          <a:ln w="12700">
            <a:solidFill>
              <a:schemeClr val="tx1"/>
            </a:solidFill>
          </a:ln>
        </p:spPr>
        <p:txBody>
          <a:bodyPr wrap="square" rtlCol="0">
            <a:spAutoFit/>
          </a:bodyPr>
          <a:lstStyle/>
          <a:p>
            <a:r>
              <a:rPr lang="en-GB" sz="1400" i="1" dirty="0"/>
              <a:t>Recall multiplication and division facts for</a:t>
            </a:r>
          </a:p>
          <a:p>
            <a:r>
              <a:rPr lang="en-GB" sz="1400" i="1" dirty="0"/>
              <a:t> 2, 5, 10 </a:t>
            </a:r>
          </a:p>
        </p:txBody>
      </p:sp>
      <p:sp>
        <p:nvSpPr>
          <p:cNvPr id="14" name="TextBox 13"/>
          <p:cNvSpPr txBox="1"/>
          <p:nvPr/>
        </p:nvSpPr>
        <p:spPr>
          <a:xfrm>
            <a:off x="1613648" y="667092"/>
            <a:ext cx="8433995" cy="2031325"/>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2 statutory requirement:</a:t>
            </a:r>
          </a:p>
          <a:p>
            <a:pPr>
              <a:buFont typeface="Wingdings" pitchFamily="2" charset="2"/>
              <a:buChar char="ü"/>
            </a:pPr>
            <a:r>
              <a:rPr lang="en-GB" sz="1400" dirty="0"/>
              <a:t>Recall and use multiplication and division facts for the 2, 5 and 10 multiplication </a:t>
            </a:r>
          </a:p>
          <a:p>
            <a:r>
              <a:rPr lang="en-GB" sz="1400" dirty="0"/>
              <a:t>tables, including recognising odd and even numbers.</a:t>
            </a:r>
          </a:p>
          <a:p>
            <a:pPr>
              <a:buFont typeface="Wingdings" pitchFamily="2" charset="2"/>
              <a:buChar char="ü"/>
            </a:pPr>
            <a:r>
              <a:rPr lang="en-GB" sz="1400" dirty="0"/>
              <a:t>Calculate mathematical statements for multiplication and division within the multiplication tables and write them using the multiplication (×), division (÷) and equals (=) signs.</a:t>
            </a:r>
          </a:p>
          <a:p>
            <a:pPr>
              <a:buFont typeface="Wingdings" pitchFamily="2" charset="2"/>
              <a:buChar char="ü"/>
            </a:pPr>
            <a:r>
              <a:rPr lang="en-GB" sz="1400" dirty="0"/>
              <a:t>Show that multiplication of two numbers can be done in any order (commutative) and division of one number by another cannot.</a:t>
            </a:r>
          </a:p>
          <a:p>
            <a:pPr>
              <a:buFont typeface="Wingdings" pitchFamily="2" charset="2"/>
              <a:buChar char="ü"/>
            </a:pPr>
            <a:r>
              <a:rPr lang="en-GB" sz="1400" dirty="0"/>
              <a:t>Solve problems involving multiplication and division, using materials, arrays, repeated addition, mental methods, and multiplication and division facts, including problems in contexts. </a:t>
            </a:r>
          </a:p>
        </p:txBody>
      </p:sp>
      <p:sp>
        <p:nvSpPr>
          <p:cNvPr id="15" name="TextBox 14"/>
          <p:cNvSpPr txBox="1"/>
          <p:nvPr/>
        </p:nvSpPr>
        <p:spPr>
          <a:xfrm>
            <a:off x="4642670" y="2839424"/>
            <a:ext cx="1368153" cy="523220"/>
          </a:xfrm>
          <a:prstGeom prst="rect">
            <a:avLst/>
          </a:prstGeom>
          <a:solidFill>
            <a:schemeClr val="bg1">
              <a:lumMod val="95000"/>
            </a:schemeClr>
          </a:solidFill>
          <a:ln w="12700">
            <a:solidFill>
              <a:schemeClr val="tx1"/>
            </a:solidFill>
          </a:ln>
        </p:spPr>
        <p:txBody>
          <a:bodyPr wrap="square" rtlCol="0">
            <a:spAutoFit/>
          </a:bodyPr>
          <a:lstStyle/>
          <a:p>
            <a:r>
              <a:rPr lang="en-GB" sz="1400" dirty="0"/>
              <a:t>Use pictorial representations  </a:t>
            </a:r>
          </a:p>
        </p:txBody>
      </p:sp>
    </p:spTree>
    <p:extLst>
      <p:ext uri="{BB962C8B-B14F-4D97-AF65-F5344CB8AC3E}">
        <p14:creationId xmlns:p14="http://schemas.microsoft.com/office/powerpoint/2010/main" val="33651379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t="8999" b="5399"/>
          <a:stretch>
            <a:fillRect/>
          </a:stretch>
        </p:blipFill>
        <p:spPr bwMode="auto">
          <a:xfrm>
            <a:off x="471284" y="2529014"/>
            <a:ext cx="2067519" cy="13028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3826937" y="2914900"/>
            <a:ext cx="4564027" cy="523220"/>
          </a:xfrm>
          <a:prstGeom prst="rect">
            <a:avLst/>
          </a:prstGeom>
          <a:solidFill>
            <a:schemeClr val="bg1">
              <a:lumMod val="95000"/>
            </a:schemeClr>
          </a:solidFill>
          <a:ln w="12700">
            <a:solidFill>
              <a:schemeClr val="tx1"/>
            </a:solidFill>
          </a:ln>
        </p:spPr>
        <p:txBody>
          <a:bodyPr wrap="square" rtlCol="0">
            <a:spAutoFit/>
          </a:bodyPr>
          <a:lstStyle/>
          <a:p>
            <a:r>
              <a:rPr lang="en-GB" sz="1400" dirty="0"/>
              <a:t>Use concrete resources to develop conceptual understanding of the compact method introduced in Year 4. </a:t>
            </a:r>
          </a:p>
        </p:txBody>
      </p:sp>
      <p:pic>
        <p:nvPicPr>
          <p:cNvPr id="8" name="Picture 3"/>
          <p:cNvPicPr>
            <a:picLocks noChangeAspect="1" noChangeArrowheads="1"/>
          </p:cNvPicPr>
          <p:nvPr/>
        </p:nvPicPr>
        <p:blipFill>
          <a:blip r:embed="rId3" cstate="print"/>
          <a:srcRect/>
          <a:stretch>
            <a:fillRect/>
          </a:stretch>
        </p:blipFill>
        <p:spPr bwMode="auto">
          <a:xfrm>
            <a:off x="430305" y="4341890"/>
            <a:ext cx="2415324" cy="2376264"/>
          </a:xfrm>
          <a:prstGeom prst="rect">
            <a:avLst/>
          </a:prstGeom>
          <a:noFill/>
          <a:ln w="9525">
            <a:noFill/>
            <a:miter lim="800000"/>
            <a:headEnd/>
            <a:tailEnd/>
          </a:ln>
        </p:spPr>
      </p:pic>
      <p:sp>
        <p:nvSpPr>
          <p:cNvPr id="9" name="TextBox 8"/>
          <p:cNvSpPr txBox="1"/>
          <p:nvPr/>
        </p:nvSpPr>
        <p:spPr>
          <a:xfrm>
            <a:off x="240255" y="1700798"/>
            <a:ext cx="2441985" cy="738664"/>
          </a:xfrm>
          <a:prstGeom prst="rect">
            <a:avLst/>
          </a:prstGeom>
          <a:solidFill>
            <a:schemeClr val="bg1">
              <a:lumMod val="95000"/>
            </a:schemeClr>
          </a:solidFill>
          <a:ln w="12700">
            <a:solidFill>
              <a:schemeClr val="tx1"/>
            </a:solidFill>
          </a:ln>
        </p:spPr>
        <p:txBody>
          <a:bodyPr wrap="square" rtlCol="0">
            <a:spAutoFit/>
          </a:bodyPr>
          <a:lstStyle/>
          <a:p>
            <a:r>
              <a:rPr lang="en-GB" sz="1400" dirty="0"/>
              <a:t>Develop recall of multiplication facts (alongside inverse of the corresponding division facts).</a:t>
            </a:r>
          </a:p>
        </p:txBody>
      </p:sp>
      <p:sp>
        <p:nvSpPr>
          <p:cNvPr id="10" name="Rectangle 9"/>
          <p:cNvSpPr/>
          <p:nvPr/>
        </p:nvSpPr>
        <p:spPr>
          <a:xfrm>
            <a:off x="3080872" y="19864"/>
            <a:ext cx="5643596" cy="830997"/>
          </a:xfrm>
          <a:prstGeom prst="rect">
            <a:avLst/>
          </a:prstGeom>
          <a:noFill/>
        </p:spPr>
        <p:txBody>
          <a:bodyPr wrap="none" lIns="91440" tIns="45720" rIns="91440" bIns="45720">
            <a:spAutoFit/>
          </a:bodyPr>
          <a:lstStyle/>
          <a:p>
            <a:pPr algn="ctr"/>
            <a:r>
              <a:rPr 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Multiplication: </a:t>
            </a:r>
            <a:r>
              <a:rPr lang="en-US" sz="48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3</a:t>
            </a:r>
          </a:p>
        </p:txBody>
      </p:sp>
      <p:sp>
        <p:nvSpPr>
          <p:cNvPr id="11" name="TextBox 10"/>
          <p:cNvSpPr txBox="1"/>
          <p:nvPr/>
        </p:nvSpPr>
        <p:spPr>
          <a:xfrm>
            <a:off x="2743200" y="1075883"/>
            <a:ext cx="7587055" cy="1600438"/>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3 statutory requirements: </a:t>
            </a:r>
          </a:p>
          <a:p>
            <a:pPr>
              <a:buFont typeface="Wingdings" pitchFamily="2" charset="2"/>
              <a:buChar char="ü"/>
            </a:pPr>
            <a:r>
              <a:rPr lang="en-GB" sz="1400" dirty="0"/>
              <a:t>Recall and use multiplication and division facts for the 3, 4 and 8 multiplication tables.</a:t>
            </a:r>
          </a:p>
          <a:p>
            <a:pPr>
              <a:buFont typeface="Wingdings" pitchFamily="2" charset="2"/>
              <a:buChar char="ü"/>
            </a:pPr>
            <a:r>
              <a:rPr lang="en-GB" sz="1400" dirty="0"/>
              <a:t>Write and calculate mathematical statements for multiplication using the multiplication tables that they know, including for two-digit numbers times one-digit numbers, using mental and progressing to formal written methods.</a:t>
            </a:r>
          </a:p>
          <a:p>
            <a:pPr>
              <a:buFont typeface="Wingdings" pitchFamily="2" charset="2"/>
              <a:buChar char="ü"/>
            </a:pPr>
            <a:r>
              <a:rPr lang="en-GB" sz="1400" dirty="0"/>
              <a:t>Solve problems, including missing number problems, involving multiplication including positive integer scaling problems and correspondence problems in which n objects are connected to m objects. </a:t>
            </a:r>
          </a:p>
        </p:txBody>
      </p:sp>
      <p:pic>
        <p:nvPicPr>
          <p:cNvPr id="16385" name="Picture 1"/>
          <p:cNvPicPr>
            <a:picLocks noChangeAspect="1" noChangeArrowheads="1"/>
          </p:cNvPicPr>
          <p:nvPr/>
        </p:nvPicPr>
        <p:blipFill>
          <a:blip r:embed="rId4" cstate="print"/>
          <a:srcRect/>
          <a:stretch>
            <a:fillRect/>
          </a:stretch>
        </p:blipFill>
        <p:spPr bwMode="auto">
          <a:xfrm>
            <a:off x="3533653" y="3528508"/>
            <a:ext cx="3211116" cy="1662301"/>
          </a:xfrm>
          <a:prstGeom prst="rect">
            <a:avLst/>
          </a:prstGeom>
          <a:noFill/>
          <a:ln w="9525">
            <a:noFill/>
            <a:miter lim="800000"/>
            <a:headEnd/>
            <a:tailEnd/>
          </a:ln>
        </p:spPr>
      </p:pic>
      <p:sp>
        <p:nvSpPr>
          <p:cNvPr id="12" name="Rectangle 11"/>
          <p:cNvSpPr/>
          <p:nvPr/>
        </p:nvSpPr>
        <p:spPr>
          <a:xfrm>
            <a:off x="905816" y="3871233"/>
            <a:ext cx="1532792" cy="461665"/>
          </a:xfrm>
          <a:prstGeom prst="rect">
            <a:avLst/>
          </a:prstGeom>
        </p:spPr>
        <p:txBody>
          <a:bodyPr wrap="none">
            <a:spAutoFit/>
          </a:bodyPr>
          <a:lstStyle/>
          <a:p>
            <a:r>
              <a:rPr lang="en-GB" sz="2400" b="1" dirty="0">
                <a:solidFill>
                  <a:srgbClr val="00B050"/>
                </a:solidFill>
              </a:rPr>
              <a:t>12 x 4 = 48</a:t>
            </a:r>
          </a:p>
        </p:txBody>
      </p:sp>
      <p:sp>
        <p:nvSpPr>
          <p:cNvPr id="13" name="TextBox 12"/>
          <p:cNvSpPr txBox="1"/>
          <p:nvPr/>
        </p:nvSpPr>
        <p:spPr>
          <a:xfrm>
            <a:off x="2958354" y="5314273"/>
            <a:ext cx="613186" cy="369332"/>
          </a:xfrm>
          <a:prstGeom prst="rect">
            <a:avLst/>
          </a:prstGeom>
          <a:noFill/>
        </p:spPr>
        <p:txBody>
          <a:bodyPr wrap="square" rtlCol="0">
            <a:spAutoFit/>
          </a:bodyPr>
          <a:lstStyle/>
          <a:p>
            <a:pPr algn="ctr"/>
            <a:r>
              <a:rPr lang="en-GB" b="1" dirty="0"/>
              <a:t>OR</a:t>
            </a:r>
          </a:p>
        </p:txBody>
      </p:sp>
      <p:pic>
        <p:nvPicPr>
          <p:cNvPr id="16386" name="Picture 2"/>
          <p:cNvPicPr>
            <a:picLocks noChangeAspect="1" noChangeArrowheads="1"/>
          </p:cNvPicPr>
          <p:nvPr/>
        </p:nvPicPr>
        <p:blipFill>
          <a:blip r:embed="rId5" cstate="print"/>
          <a:srcRect t="1877" r="1393" b="1877"/>
          <a:stretch>
            <a:fillRect/>
          </a:stretch>
        </p:blipFill>
        <p:spPr bwMode="auto">
          <a:xfrm>
            <a:off x="3506298" y="5269603"/>
            <a:ext cx="3257251" cy="1267826"/>
          </a:xfrm>
          <a:prstGeom prst="rect">
            <a:avLst/>
          </a:prstGeom>
          <a:noFill/>
          <a:ln w="9525">
            <a:noFill/>
            <a:miter lim="800000"/>
            <a:headEnd/>
            <a:tailEnd/>
          </a:ln>
        </p:spPr>
      </p:pic>
      <p:pic>
        <p:nvPicPr>
          <p:cNvPr id="14" name="Picture 4" descr="http://www.theribbonretreat.com/blog/wp-content/uploads/turkey-ribbon-sculpture-tutorial-3.jpg">
            <a:hlinkClick r:id="rId6"/>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1287" t="14299" r="8289" b="71401"/>
          <a:stretch/>
        </p:blipFill>
        <p:spPr bwMode="auto">
          <a:xfrm>
            <a:off x="8918094" y="3508911"/>
            <a:ext cx="623939" cy="33862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http://www.theribbonretreat.com/blog/wp-content/uploads/turkey-ribbon-sculpture-tutorial-3.jpg">
            <a:hlinkClick r:id="rId6"/>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1245" t="68258" r="6408" b="15871"/>
          <a:stretch/>
        </p:blipFill>
        <p:spPr bwMode="auto">
          <a:xfrm>
            <a:off x="8828453" y="3906945"/>
            <a:ext cx="2897382" cy="338625"/>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8885298" y="4223280"/>
            <a:ext cx="2722203" cy="523220"/>
          </a:xfrm>
          <a:prstGeom prst="rect">
            <a:avLst/>
          </a:prstGeom>
        </p:spPr>
        <p:txBody>
          <a:bodyPr wrap="square">
            <a:spAutoFit/>
          </a:bodyPr>
          <a:lstStyle/>
          <a:p>
            <a:pPr algn="ctr"/>
            <a:r>
              <a:rPr lang="en-GB" sz="1400" dirty="0">
                <a:latin typeface="Gabriola" pitchFamily="82" charset="0"/>
              </a:rPr>
              <a:t>The yellow ribbon is 4 times as long </a:t>
            </a:r>
          </a:p>
          <a:p>
            <a:pPr algn="ctr"/>
            <a:r>
              <a:rPr lang="en-GB" sz="1400" dirty="0">
                <a:latin typeface="Gabriola" pitchFamily="82" charset="0"/>
              </a:rPr>
              <a:t>as the red ribbon. What is it’s length? </a:t>
            </a:r>
          </a:p>
        </p:txBody>
      </p:sp>
      <p:sp>
        <p:nvSpPr>
          <p:cNvPr id="17" name="TextBox 16"/>
          <p:cNvSpPr txBox="1"/>
          <p:nvPr/>
        </p:nvSpPr>
        <p:spPr>
          <a:xfrm>
            <a:off x="9562557" y="3486848"/>
            <a:ext cx="528117" cy="307777"/>
          </a:xfrm>
          <a:prstGeom prst="rect">
            <a:avLst/>
          </a:prstGeom>
          <a:noFill/>
          <a:ln w="12700">
            <a:noFill/>
          </a:ln>
        </p:spPr>
        <p:txBody>
          <a:bodyPr wrap="square" rtlCol="0">
            <a:spAutoFit/>
          </a:bodyPr>
          <a:lstStyle/>
          <a:p>
            <a:r>
              <a:rPr lang="en-GB" sz="1400" dirty="0"/>
              <a:t>5cm</a:t>
            </a:r>
          </a:p>
        </p:txBody>
      </p:sp>
      <p:sp>
        <p:nvSpPr>
          <p:cNvPr id="18" name="TextBox 17"/>
          <p:cNvSpPr txBox="1"/>
          <p:nvPr/>
        </p:nvSpPr>
        <p:spPr>
          <a:xfrm>
            <a:off x="11663883" y="3918948"/>
            <a:ext cx="528117" cy="307777"/>
          </a:xfrm>
          <a:prstGeom prst="rect">
            <a:avLst/>
          </a:prstGeom>
          <a:noFill/>
          <a:ln w="12700">
            <a:noFill/>
          </a:ln>
        </p:spPr>
        <p:txBody>
          <a:bodyPr wrap="square" rtlCol="0">
            <a:spAutoFit/>
          </a:bodyPr>
          <a:lstStyle/>
          <a:p>
            <a:r>
              <a:rPr lang="en-GB" sz="1400" dirty="0"/>
              <a:t>?cm</a:t>
            </a:r>
          </a:p>
        </p:txBody>
      </p:sp>
      <p:pic>
        <p:nvPicPr>
          <p:cNvPr id="3074" name="Picture 2"/>
          <p:cNvPicPr>
            <a:picLocks noChangeAspect="1" noChangeArrowheads="1"/>
          </p:cNvPicPr>
          <p:nvPr/>
        </p:nvPicPr>
        <p:blipFill>
          <a:blip r:embed="rId8" cstate="print"/>
          <a:srcRect l="17180" r="14316"/>
          <a:stretch>
            <a:fillRect/>
          </a:stretch>
        </p:blipFill>
        <p:spPr bwMode="auto">
          <a:xfrm>
            <a:off x="6909455" y="3636084"/>
            <a:ext cx="1847270" cy="2764716"/>
          </a:xfrm>
          <a:prstGeom prst="rect">
            <a:avLst/>
          </a:prstGeom>
          <a:noFill/>
          <a:ln w="9525">
            <a:noFill/>
            <a:miter lim="800000"/>
            <a:headEnd/>
            <a:tailEnd/>
          </a:ln>
        </p:spPr>
      </p:pic>
    </p:spTree>
    <p:extLst>
      <p:ext uri="{BB962C8B-B14F-4D97-AF65-F5344CB8AC3E}">
        <p14:creationId xmlns:p14="http://schemas.microsoft.com/office/powerpoint/2010/main" val="34413493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p:nvPr/>
        </p:nvSpPr>
        <p:spPr>
          <a:xfrm>
            <a:off x="4852353" y="2200505"/>
            <a:ext cx="5335138" cy="523220"/>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Build on learning from Year 3 and model how  grid method and/or expanded method links to compact short multiplication. </a:t>
            </a:r>
          </a:p>
        </p:txBody>
      </p:sp>
      <p:sp>
        <p:nvSpPr>
          <p:cNvPr id="8" name="Rectangle 7"/>
          <p:cNvSpPr/>
          <p:nvPr/>
        </p:nvSpPr>
        <p:spPr>
          <a:xfrm>
            <a:off x="3189462" y="46145"/>
            <a:ext cx="5643596" cy="830997"/>
          </a:xfrm>
          <a:prstGeom prst="rect">
            <a:avLst/>
          </a:prstGeom>
          <a:noFill/>
        </p:spPr>
        <p:txBody>
          <a:bodyPr wrap="none" lIns="91440" tIns="45720" rIns="91440" bIns="45720">
            <a:spAutoFit/>
          </a:bodyPr>
          <a:lstStyle/>
          <a:p>
            <a:pPr algn="ctr"/>
            <a:r>
              <a:rPr 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Multiplication: </a:t>
            </a:r>
            <a:r>
              <a:rPr lang="en-US" sz="48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4</a:t>
            </a:r>
          </a:p>
        </p:txBody>
      </p:sp>
      <p:pic>
        <p:nvPicPr>
          <p:cNvPr id="9" name="Picture 8" descr="Image result for 12 x 12 grid"/>
          <p:cNvPicPr/>
          <p:nvPr/>
        </p:nvPicPr>
        <p:blipFill>
          <a:blip r:embed="rId3" cstate="print"/>
          <a:srcRect l="4535" t="23659" r="5102" b="21468"/>
          <a:stretch>
            <a:fillRect/>
          </a:stretch>
        </p:blipFill>
        <p:spPr bwMode="auto">
          <a:xfrm>
            <a:off x="258184" y="2127470"/>
            <a:ext cx="2248348" cy="1659221"/>
          </a:xfrm>
          <a:prstGeom prst="rect">
            <a:avLst/>
          </a:prstGeom>
          <a:noFill/>
          <a:ln w="9525">
            <a:noFill/>
            <a:miter lim="800000"/>
            <a:headEnd/>
            <a:tailEnd/>
          </a:ln>
        </p:spPr>
      </p:pic>
      <p:sp>
        <p:nvSpPr>
          <p:cNvPr id="10" name="TextBox 9"/>
          <p:cNvSpPr txBox="1"/>
          <p:nvPr/>
        </p:nvSpPr>
        <p:spPr>
          <a:xfrm>
            <a:off x="2269864" y="720879"/>
            <a:ext cx="8993392" cy="1384995"/>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4 statutory requirement:</a:t>
            </a:r>
          </a:p>
          <a:p>
            <a:pPr>
              <a:buFont typeface="Wingdings" pitchFamily="2" charset="2"/>
              <a:buChar char="ü"/>
            </a:pPr>
            <a:r>
              <a:rPr lang="en-GB" sz="1400" dirty="0"/>
              <a:t> Recall multiplication and division facts for multiplication tables up to 12 × 12</a:t>
            </a:r>
          </a:p>
          <a:p>
            <a:pPr>
              <a:buFont typeface="Wingdings" pitchFamily="2" charset="2"/>
              <a:buChar char="ü"/>
            </a:pPr>
            <a:r>
              <a:rPr lang="en-GB" sz="1400" dirty="0"/>
              <a:t>Use place value, known and derived facts to multiply and divide mentally, including:  multiply two-digit and three-digit numbers by a one-digit number using formal written layout.</a:t>
            </a:r>
          </a:p>
          <a:p>
            <a:pPr>
              <a:buFont typeface="Wingdings" pitchFamily="2" charset="2"/>
              <a:buChar char="ü"/>
            </a:pPr>
            <a:r>
              <a:rPr lang="en-GB" sz="1400" dirty="0"/>
              <a:t>Solve problems involving multiplying and adding, including using the distributive law  to multiply two digit numbers by one digit, integer scaling problems and harder correspondence problems such as n objects are connected to m objects. </a:t>
            </a:r>
          </a:p>
        </p:txBody>
      </p:sp>
      <p:pic>
        <p:nvPicPr>
          <p:cNvPr id="13" name="Picture 3"/>
          <p:cNvPicPr>
            <a:picLocks noChangeAspect="1" noChangeArrowheads="1"/>
          </p:cNvPicPr>
          <p:nvPr/>
        </p:nvPicPr>
        <p:blipFill>
          <a:blip r:embed="rId4" cstate="print"/>
          <a:srcRect/>
          <a:stretch>
            <a:fillRect/>
          </a:stretch>
        </p:blipFill>
        <p:spPr bwMode="auto">
          <a:xfrm>
            <a:off x="8135380" y="3708057"/>
            <a:ext cx="589758" cy="508941"/>
          </a:xfrm>
          <a:prstGeom prst="rect">
            <a:avLst/>
          </a:prstGeom>
          <a:noFill/>
          <a:ln w="9525">
            <a:noFill/>
            <a:miter lim="800000"/>
            <a:headEnd/>
            <a:tailEnd/>
          </a:ln>
        </p:spPr>
      </p:pic>
      <p:pic>
        <p:nvPicPr>
          <p:cNvPr id="15361" name="Picture 1"/>
          <p:cNvPicPr>
            <a:picLocks noChangeAspect="1" noChangeArrowheads="1"/>
          </p:cNvPicPr>
          <p:nvPr/>
        </p:nvPicPr>
        <p:blipFill>
          <a:blip r:embed="rId5" cstate="print"/>
          <a:srcRect/>
          <a:stretch>
            <a:fillRect/>
          </a:stretch>
        </p:blipFill>
        <p:spPr bwMode="auto">
          <a:xfrm>
            <a:off x="3310554" y="2766002"/>
            <a:ext cx="4911778" cy="2160998"/>
          </a:xfrm>
          <a:prstGeom prst="rect">
            <a:avLst/>
          </a:prstGeom>
          <a:noFill/>
          <a:ln w="9525">
            <a:noFill/>
            <a:miter lim="800000"/>
            <a:headEnd/>
            <a:tailEnd/>
          </a:ln>
        </p:spPr>
      </p:pic>
      <p:sp>
        <p:nvSpPr>
          <p:cNvPr id="14" name="TextBox 13"/>
          <p:cNvSpPr txBox="1"/>
          <p:nvPr/>
        </p:nvSpPr>
        <p:spPr>
          <a:xfrm>
            <a:off x="200836" y="3828662"/>
            <a:ext cx="2606911" cy="738664"/>
          </a:xfrm>
          <a:prstGeom prst="rect">
            <a:avLst/>
          </a:prstGeom>
          <a:solidFill>
            <a:schemeClr val="bg1">
              <a:lumMod val="95000"/>
            </a:schemeClr>
          </a:solidFill>
          <a:ln w="12700">
            <a:solidFill>
              <a:schemeClr val="tx1"/>
            </a:solidFill>
          </a:ln>
        </p:spPr>
        <p:txBody>
          <a:bodyPr wrap="square" rtlCol="0">
            <a:spAutoFit/>
          </a:bodyPr>
          <a:lstStyle/>
          <a:p>
            <a:r>
              <a:rPr lang="en-GB" sz="1400" dirty="0"/>
              <a:t>Develop recall of multiplication facts (alongside the inverse of the corresponding division facts).</a:t>
            </a:r>
          </a:p>
        </p:txBody>
      </p:sp>
      <p:sp>
        <p:nvSpPr>
          <p:cNvPr id="15" name="TextBox 14"/>
          <p:cNvSpPr txBox="1"/>
          <p:nvPr/>
        </p:nvSpPr>
        <p:spPr>
          <a:xfrm>
            <a:off x="2169109" y="5510908"/>
            <a:ext cx="6135330" cy="1015663"/>
          </a:xfrm>
          <a:prstGeom prst="rect">
            <a:avLst/>
          </a:prstGeom>
          <a:noFill/>
        </p:spPr>
        <p:txBody>
          <a:bodyPr wrap="square" rtlCol="0">
            <a:spAutoFit/>
          </a:bodyPr>
          <a:lstStyle/>
          <a:p>
            <a:r>
              <a:rPr lang="en-GB" sz="2000" dirty="0">
                <a:solidFill>
                  <a:srgbClr val="0070C0"/>
                </a:solidFill>
                <a:latin typeface="Gabriola" pitchFamily="82" charset="0"/>
              </a:rPr>
              <a:t>Susie wants to bake 12 cupcakes people.</a:t>
            </a:r>
          </a:p>
          <a:p>
            <a:r>
              <a:rPr lang="en-GB" sz="2000" dirty="0">
                <a:solidFill>
                  <a:srgbClr val="0070C0"/>
                </a:solidFill>
                <a:latin typeface="Gabriola" pitchFamily="82" charset="0"/>
              </a:rPr>
              <a:t>The ingredients given are for four cupcakes.</a:t>
            </a:r>
          </a:p>
          <a:p>
            <a:r>
              <a:rPr lang="en-GB" sz="2000" dirty="0">
                <a:solidFill>
                  <a:srgbClr val="0070C0"/>
                </a:solidFill>
                <a:latin typeface="Gabriola" pitchFamily="82" charset="0"/>
              </a:rPr>
              <a:t>How much flour will she need?</a:t>
            </a:r>
          </a:p>
        </p:txBody>
      </p:sp>
      <p:sp>
        <p:nvSpPr>
          <p:cNvPr id="17" name="Rectangle 16"/>
          <p:cNvSpPr/>
          <p:nvPr/>
        </p:nvSpPr>
        <p:spPr>
          <a:xfrm>
            <a:off x="688530" y="4679048"/>
            <a:ext cx="1430727" cy="199069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18" name="Picture 2" descr="http://www.52kitchenadventures.com/wp-content/uploads/2010/07/Firecracker-cupcake-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8752" y="4759048"/>
            <a:ext cx="813414" cy="813414"/>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835651" y="5665935"/>
            <a:ext cx="1224136" cy="923330"/>
          </a:xfrm>
          <a:prstGeom prst="rect">
            <a:avLst/>
          </a:prstGeom>
          <a:noFill/>
        </p:spPr>
        <p:txBody>
          <a:bodyPr wrap="square" rtlCol="0">
            <a:spAutoFit/>
          </a:bodyPr>
          <a:lstStyle/>
          <a:p>
            <a:r>
              <a:rPr lang="en-GB" dirty="0"/>
              <a:t>2 eggs </a:t>
            </a:r>
          </a:p>
          <a:p>
            <a:r>
              <a:rPr lang="en-GB" dirty="0"/>
              <a:t>150g flour</a:t>
            </a:r>
          </a:p>
          <a:p>
            <a:r>
              <a:rPr lang="en-GB" dirty="0"/>
              <a:t>180g sugar</a:t>
            </a:r>
          </a:p>
        </p:txBody>
      </p:sp>
      <p:graphicFrame>
        <p:nvGraphicFramePr>
          <p:cNvPr id="20" name="Table 19"/>
          <p:cNvGraphicFramePr>
            <a:graphicFrameLocks noGrp="1"/>
          </p:cNvGraphicFramePr>
          <p:nvPr>
            <p:extLst>
              <p:ext uri="{D42A27DB-BD31-4B8C-83A1-F6EECF244321}">
                <p14:modId xmlns:p14="http://schemas.microsoft.com/office/powerpoint/2010/main" val="3416981389"/>
              </p:ext>
            </p:extLst>
          </p:nvPr>
        </p:nvGraphicFramePr>
        <p:xfrm>
          <a:off x="6433073" y="5115263"/>
          <a:ext cx="2926080" cy="1597231"/>
        </p:xfrm>
        <a:graphic>
          <a:graphicData uri="http://schemas.openxmlformats.org/drawingml/2006/table">
            <a:tbl>
              <a:tblPr firstRow="1" bandRow="1">
                <a:tableStyleId>{5940675A-B579-460E-94D1-54222C63F5DA}</a:tableStyleId>
              </a:tblPr>
              <a:tblGrid>
                <a:gridCol w="1463040">
                  <a:extLst>
                    <a:ext uri="{9D8B030D-6E8A-4147-A177-3AD203B41FA5}">
                      <a16:colId xmlns="" xmlns:a16="http://schemas.microsoft.com/office/drawing/2014/main" val="20000"/>
                    </a:ext>
                  </a:extLst>
                </a:gridCol>
                <a:gridCol w="1463040">
                  <a:extLst>
                    <a:ext uri="{9D8B030D-6E8A-4147-A177-3AD203B41FA5}">
                      <a16:colId xmlns="" xmlns:a16="http://schemas.microsoft.com/office/drawing/2014/main" val="20001"/>
                    </a:ext>
                  </a:extLst>
                </a:gridCol>
              </a:tblGrid>
              <a:tr h="344523">
                <a:tc>
                  <a:txBody>
                    <a:bodyPr/>
                    <a:lstStyle/>
                    <a:p>
                      <a:pPr algn="ctr"/>
                      <a:r>
                        <a:rPr lang="en-GB" b="1" u="sng" dirty="0"/>
                        <a:t>Cu</a:t>
                      </a:r>
                      <a:r>
                        <a:rPr lang="en-GB" b="1" u="sng" baseline="0" dirty="0"/>
                        <a:t>pcakes </a:t>
                      </a:r>
                      <a:endParaRPr lang="en-GB" b="1" u="sng" dirty="0"/>
                    </a:p>
                  </a:txBody>
                  <a:tcPr/>
                </a:tc>
                <a:tc>
                  <a:txBody>
                    <a:bodyPr/>
                    <a:lstStyle/>
                    <a:p>
                      <a:pPr algn="ctr"/>
                      <a:r>
                        <a:rPr lang="en-GB" b="1" u="sng" dirty="0"/>
                        <a:t>Flour</a:t>
                      </a:r>
                    </a:p>
                  </a:txBody>
                  <a:tcPr/>
                </a:tc>
                <a:extLst>
                  <a:ext uri="{0D108BD9-81ED-4DB2-BD59-A6C34878D82A}">
                    <a16:rowId xmlns="" xmlns:a16="http://schemas.microsoft.com/office/drawing/2014/main" val="10000"/>
                  </a:ext>
                </a:extLst>
              </a:tr>
              <a:tr h="665360">
                <a:tc>
                  <a:txBody>
                    <a:bodyPr/>
                    <a:lstStyle/>
                    <a:p>
                      <a:pPr algn="ctr"/>
                      <a:r>
                        <a:rPr lang="en-GB" sz="2400" dirty="0"/>
                        <a:t> 4</a:t>
                      </a:r>
                    </a:p>
                  </a:txBody>
                  <a:tcPr/>
                </a:tc>
                <a:tc>
                  <a:txBody>
                    <a:bodyPr/>
                    <a:lstStyle/>
                    <a:p>
                      <a:pPr algn="ctr"/>
                      <a:r>
                        <a:rPr lang="en-GB" sz="2400" dirty="0"/>
                        <a:t>150g</a:t>
                      </a:r>
                    </a:p>
                  </a:txBody>
                  <a:tcPr/>
                </a:tc>
                <a:extLst>
                  <a:ext uri="{0D108BD9-81ED-4DB2-BD59-A6C34878D82A}">
                    <a16:rowId xmlns="" xmlns:a16="http://schemas.microsoft.com/office/drawing/2014/main" val="10001"/>
                  </a:ext>
                </a:extLst>
              </a:tr>
              <a:tr h="566111">
                <a:tc>
                  <a:txBody>
                    <a:bodyPr/>
                    <a:lstStyle/>
                    <a:p>
                      <a:pPr algn="ctr"/>
                      <a:r>
                        <a:rPr lang="en-GB" sz="2400" dirty="0"/>
                        <a:t>12</a:t>
                      </a:r>
                    </a:p>
                  </a:txBody>
                  <a:tcPr/>
                </a:tc>
                <a:tc>
                  <a:txBody>
                    <a:bodyPr/>
                    <a:lstStyle/>
                    <a:p>
                      <a:pPr algn="ctr"/>
                      <a:r>
                        <a:rPr lang="en-GB" sz="2400" dirty="0"/>
                        <a:t>900g</a:t>
                      </a:r>
                    </a:p>
                  </a:txBody>
                  <a:tcPr/>
                </a:tc>
                <a:extLst>
                  <a:ext uri="{0D108BD9-81ED-4DB2-BD59-A6C34878D82A}">
                    <a16:rowId xmlns="" xmlns:a16="http://schemas.microsoft.com/office/drawing/2014/main" val="10002"/>
                  </a:ext>
                </a:extLst>
              </a:tr>
            </a:tbl>
          </a:graphicData>
        </a:graphic>
      </p:graphicFrame>
      <p:sp>
        <p:nvSpPr>
          <p:cNvPr id="21" name="TextBox 20"/>
          <p:cNvSpPr txBox="1"/>
          <p:nvPr/>
        </p:nvSpPr>
        <p:spPr>
          <a:xfrm>
            <a:off x="2580070" y="5067584"/>
            <a:ext cx="2497540" cy="523220"/>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Use knowledge of times tables to solve scaling problems. </a:t>
            </a:r>
          </a:p>
        </p:txBody>
      </p:sp>
      <p:sp>
        <p:nvSpPr>
          <p:cNvPr id="22" name="Curved Left Arrow 21"/>
          <p:cNvSpPr/>
          <p:nvPr/>
        </p:nvSpPr>
        <p:spPr>
          <a:xfrm>
            <a:off x="9418876" y="5621028"/>
            <a:ext cx="402747" cy="1013276"/>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3" name="Curved Right Arrow 22"/>
          <p:cNvSpPr/>
          <p:nvPr/>
        </p:nvSpPr>
        <p:spPr>
          <a:xfrm>
            <a:off x="5796365" y="5624785"/>
            <a:ext cx="497838" cy="1157913"/>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4" name="TextBox 23"/>
          <p:cNvSpPr txBox="1"/>
          <p:nvPr/>
        </p:nvSpPr>
        <p:spPr>
          <a:xfrm>
            <a:off x="5841277" y="5949584"/>
            <a:ext cx="401072" cy="369332"/>
          </a:xfrm>
          <a:prstGeom prst="rect">
            <a:avLst/>
          </a:prstGeom>
          <a:noFill/>
        </p:spPr>
        <p:txBody>
          <a:bodyPr wrap="none" rtlCol="0">
            <a:spAutoFit/>
          </a:bodyPr>
          <a:lstStyle/>
          <a:p>
            <a:r>
              <a:rPr lang="en-GB" dirty="0"/>
              <a:t>x3</a:t>
            </a:r>
          </a:p>
        </p:txBody>
      </p:sp>
      <p:sp>
        <p:nvSpPr>
          <p:cNvPr id="25" name="TextBox 24"/>
          <p:cNvSpPr txBox="1"/>
          <p:nvPr/>
        </p:nvSpPr>
        <p:spPr>
          <a:xfrm>
            <a:off x="9393093" y="5897589"/>
            <a:ext cx="401072" cy="369332"/>
          </a:xfrm>
          <a:prstGeom prst="rect">
            <a:avLst/>
          </a:prstGeom>
          <a:noFill/>
        </p:spPr>
        <p:txBody>
          <a:bodyPr wrap="none" rtlCol="0">
            <a:spAutoFit/>
          </a:bodyPr>
          <a:lstStyle/>
          <a:p>
            <a:r>
              <a:rPr lang="en-GB" dirty="0"/>
              <a:t>x3</a:t>
            </a:r>
          </a:p>
        </p:txBody>
      </p:sp>
      <p:pic>
        <p:nvPicPr>
          <p:cNvPr id="2050" name="Picture 2"/>
          <p:cNvPicPr>
            <a:picLocks noChangeAspect="1" noChangeArrowheads="1"/>
          </p:cNvPicPr>
          <p:nvPr/>
        </p:nvPicPr>
        <p:blipFill>
          <a:blip r:embed="rId7" cstate="print"/>
          <a:srcRect/>
          <a:stretch>
            <a:fillRect/>
          </a:stretch>
        </p:blipFill>
        <p:spPr bwMode="auto">
          <a:xfrm>
            <a:off x="8737674" y="2747179"/>
            <a:ext cx="3086100" cy="2181225"/>
          </a:xfrm>
          <a:prstGeom prst="rect">
            <a:avLst/>
          </a:prstGeom>
          <a:noFill/>
          <a:ln w="9525">
            <a:noFill/>
            <a:miter lim="800000"/>
            <a:headEnd/>
            <a:tailEnd/>
          </a:ln>
        </p:spPr>
      </p:pic>
    </p:spTree>
    <p:extLst>
      <p:ext uri="{BB962C8B-B14F-4D97-AF65-F5344CB8AC3E}">
        <p14:creationId xmlns:p14="http://schemas.microsoft.com/office/powerpoint/2010/main" val="3602513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549489" y="3366287"/>
            <a:ext cx="2262203" cy="2378298"/>
          </a:xfrm>
          <a:prstGeom prst="rect">
            <a:avLst/>
          </a:prstGeom>
          <a:noFill/>
          <a:ln w="9525">
            <a:noFill/>
            <a:miter lim="800000"/>
            <a:headEnd/>
            <a:tailEnd/>
          </a:ln>
        </p:spPr>
      </p:pic>
      <p:pic>
        <p:nvPicPr>
          <p:cNvPr id="5" name="Picture 2"/>
          <p:cNvPicPr>
            <a:picLocks noChangeArrowheads="1"/>
          </p:cNvPicPr>
          <p:nvPr/>
        </p:nvPicPr>
        <p:blipFill>
          <a:blip r:embed="rId3" cstate="print">
            <a:extLst>
              <a:ext uri="{28A0092B-C50C-407E-A947-70E740481C1C}">
                <a14:useLocalDpi xmlns:a14="http://schemas.microsoft.com/office/drawing/2010/main" val="0"/>
              </a:ext>
            </a:extLst>
          </a:blip>
          <a:srcRect l="34359" t="23255" r="11044" b="19245"/>
          <a:stretch>
            <a:fillRect/>
          </a:stretch>
        </p:blipFill>
        <p:spPr bwMode="auto">
          <a:xfrm>
            <a:off x="5162077" y="4475181"/>
            <a:ext cx="2196153" cy="23828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161365" y="2189130"/>
            <a:ext cx="3044414" cy="1169551"/>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Build on learning from Year 4 and use concrete resources if needed to multiply numbers  up to 4 digits by </a:t>
            </a:r>
          </a:p>
          <a:p>
            <a:pPr algn="ctr"/>
            <a:r>
              <a:rPr lang="en-GB" sz="1400" b="1" dirty="0"/>
              <a:t>one digit </a:t>
            </a:r>
            <a:r>
              <a:rPr lang="en-GB" sz="1400" dirty="0"/>
              <a:t>using compact short multiplication. </a:t>
            </a:r>
          </a:p>
        </p:txBody>
      </p:sp>
      <p:pic>
        <p:nvPicPr>
          <p:cNvPr id="8" name="Picture 2" descr="F:\DCIM\113NIKON\DSCN925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31578" y="2764647"/>
            <a:ext cx="1995764" cy="139370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F:\DCIM\113NIKON\DSCN9254.JPG"/>
          <p:cNvPicPr>
            <a:picLocks noChangeAspect="1" noChangeArrowheads="1"/>
          </p:cNvPicPr>
          <p:nvPr/>
        </p:nvPicPr>
        <p:blipFill>
          <a:blip r:embed="rId5" cstate="print">
            <a:extLst>
              <a:ext uri="{28A0092B-C50C-407E-A947-70E740481C1C}">
                <a14:useLocalDpi xmlns:a14="http://schemas.microsoft.com/office/drawing/2010/main" val="0"/>
              </a:ext>
            </a:extLst>
          </a:blip>
          <a:srcRect b="9190"/>
          <a:stretch>
            <a:fillRect/>
          </a:stretch>
        </p:blipFill>
        <p:spPr bwMode="auto">
          <a:xfrm>
            <a:off x="10047643" y="4170597"/>
            <a:ext cx="1985815" cy="135258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8352359" y="1814527"/>
            <a:ext cx="3699792" cy="954107"/>
          </a:xfrm>
          <a:prstGeom prst="rect">
            <a:avLst/>
          </a:prstGeom>
          <a:solidFill>
            <a:schemeClr val="bg1">
              <a:lumMod val="95000"/>
            </a:schemeClr>
          </a:solidFill>
          <a:ln w="12700">
            <a:solidFill>
              <a:schemeClr val="tx1"/>
            </a:solidFill>
          </a:ln>
        </p:spPr>
        <p:txBody>
          <a:bodyPr wrap="square" rtlCol="0">
            <a:spAutoFit/>
          </a:bodyPr>
          <a:lstStyle/>
          <a:p>
            <a:r>
              <a:rPr lang="en-GB" sz="1400" dirty="0"/>
              <a:t>To multiply by 10, 100, 1000  children should use place value charts to show that the digit moves a column (s) to the left .The value of the digit is increasing by 10, 100 or 1000 times. </a:t>
            </a:r>
          </a:p>
        </p:txBody>
      </p:sp>
      <p:sp>
        <p:nvSpPr>
          <p:cNvPr id="11" name="TextBox 10"/>
          <p:cNvSpPr txBox="1"/>
          <p:nvPr/>
        </p:nvSpPr>
        <p:spPr>
          <a:xfrm>
            <a:off x="3619537" y="3687525"/>
            <a:ext cx="4104454" cy="738664"/>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Reinforce the connection between the grid method to multiply numbers up to 4 digits by </a:t>
            </a:r>
            <a:r>
              <a:rPr lang="en-GB" sz="1400" b="1" dirty="0"/>
              <a:t>two  digit </a:t>
            </a:r>
            <a:r>
              <a:rPr lang="en-GB" sz="1400" dirty="0"/>
              <a:t>using long multiplication. </a:t>
            </a:r>
          </a:p>
        </p:txBody>
      </p:sp>
      <p:sp>
        <p:nvSpPr>
          <p:cNvPr id="12" name="Rectangle 11"/>
          <p:cNvSpPr/>
          <p:nvPr/>
        </p:nvSpPr>
        <p:spPr>
          <a:xfrm>
            <a:off x="3336922" y="-2666"/>
            <a:ext cx="5643596" cy="830997"/>
          </a:xfrm>
          <a:prstGeom prst="rect">
            <a:avLst/>
          </a:prstGeom>
          <a:noFill/>
        </p:spPr>
        <p:txBody>
          <a:bodyPr wrap="none" lIns="91440" tIns="45720" rIns="91440" bIns="45720">
            <a:spAutoFit/>
          </a:bodyPr>
          <a:lstStyle/>
          <a:p>
            <a:pPr algn="ctr"/>
            <a:r>
              <a:rPr 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Multiplication: </a:t>
            </a:r>
            <a:r>
              <a:rPr lang="en-US" sz="48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5</a:t>
            </a:r>
          </a:p>
        </p:txBody>
      </p:sp>
      <p:sp>
        <p:nvSpPr>
          <p:cNvPr id="13" name="TextBox 12"/>
          <p:cNvSpPr txBox="1"/>
          <p:nvPr/>
        </p:nvSpPr>
        <p:spPr>
          <a:xfrm>
            <a:off x="2863997" y="770500"/>
            <a:ext cx="6774853" cy="954107"/>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5 statutory requirements: </a:t>
            </a:r>
          </a:p>
          <a:p>
            <a:pPr>
              <a:buFont typeface="Wingdings" pitchFamily="2" charset="2"/>
              <a:buChar char="ü"/>
            </a:pPr>
            <a:r>
              <a:rPr lang="en-GB" sz="1400" dirty="0"/>
              <a:t>Multiply numbers up to 4 digits by a one- or two-digit number using a formal written method, including long multiplication for two-digit numbers.</a:t>
            </a:r>
          </a:p>
          <a:p>
            <a:pPr>
              <a:buFont typeface="Wingdings" pitchFamily="2" charset="2"/>
              <a:buChar char="ü"/>
            </a:pPr>
            <a:r>
              <a:rPr lang="en-GB" sz="1400" dirty="0"/>
              <a:t>Multiply and divide whole numbers and those involving decimals by 10, 100 and 1000</a:t>
            </a:r>
          </a:p>
        </p:txBody>
      </p:sp>
      <p:pic>
        <p:nvPicPr>
          <p:cNvPr id="14337" name="Picture 1"/>
          <p:cNvPicPr>
            <a:picLocks noChangeAspect="1" noChangeArrowheads="1"/>
          </p:cNvPicPr>
          <p:nvPr/>
        </p:nvPicPr>
        <p:blipFill>
          <a:blip r:embed="rId6" cstate="print"/>
          <a:srcRect/>
          <a:stretch>
            <a:fillRect/>
          </a:stretch>
        </p:blipFill>
        <p:spPr bwMode="auto">
          <a:xfrm>
            <a:off x="3516128" y="2159821"/>
            <a:ext cx="4734989" cy="1392397"/>
          </a:xfrm>
          <a:prstGeom prst="rect">
            <a:avLst/>
          </a:prstGeom>
          <a:noFill/>
          <a:ln w="9525">
            <a:noFill/>
            <a:miter lim="800000"/>
            <a:headEnd/>
            <a:tailEnd/>
          </a:ln>
        </p:spPr>
      </p:pic>
      <p:cxnSp>
        <p:nvCxnSpPr>
          <p:cNvPr id="16" name="Elbow Connector 15"/>
          <p:cNvCxnSpPr/>
          <p:nvPr/>
        </p:nvCxnSpPr>
        <p:spPr>
          <a:xfrm rot="10800000" flipH="1" flipV="1">
            <a:off x="3494611" y="2985110"/>
            <a:ext cx="1592161" cy="2810571"/>
          </a:xfrm>
          <a:prstGeom prst="bentConnector3">
            <a:avLst>
              <a:gd name="adj1" fmla="val -14358"/>
            </a:avLst>
          </a:prstGeom>
          <a:ln w="317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hape 19"/>
          <p:cNvCxnSpPr>
            <a:stCxn id="8" idx="3"/>
            <a:endCxn id="9" idx="0"/>
          </p:cNvCxnSpPr>
          <p:nvPr/>
        </p:nvCxnSpPr>
        <p:spPr>
          <a:xfrm>
            <a:off x="10327342" y="3461501"/>
            <a:ext cx="713209" cy="709096"/>
          </a:xfrm>
          <a:prstGeom prst="bentConnector2">
            <a:avLst/>
          </a:prstGeom>
          <a:ln w="3175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10379365" y="3475452"/>
            <a:ext cx="604192" cy="307777"/>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X 10 </a:t>
            </a:r>
          </a:p>
        </p:txBody>
      </p:sp>
    </p:spTree>
    <p:extLst>
      <p:ext uri="{BB962C8B-B14F-4D97-AF65-F5344CB8AC3E}">
        <p14:creationId xmlns:p14="http://schemas.microsoft.com/office/powerpoint/2010/main" val="24335780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1190625" y="2903709"/>
            <a:ext cx="2042969" cy="2550418"/>
          </a:xfrm>
          <a:prstGeom prst="rect">
            <a:avLst/>
          </a:prstGeom>
          <a:noFill/>
          <a:ln w="9525">
            <a:noFill/>
            <a:miter lim="800000"/>
            <a:headEnd/>
            <a:tailEnd/>
          </a:ln>
        </p:spPr>
      </p:pic>
      <p:pic>
        <p:nvPicPr>
          <p:cNvPr id="5" name="Picture 2"/>
          <p:cNvPicPr>
            <a:picLocks noChangeArrowheads="1"/>
          </p:cNvPicPr>
          <p:nvPr/>
        </p:nvPicPr>
        <p:blipFill>
          <a:blip r:embed="rId3" cstate="print">
            <a:extLst>
              <a:ext uri="{28A0092B-C50C-407E-A947-70E740481C1C}">
                <a14:useLocalDpi xmlns:a14="http://schemas.microsoft.com/office/drawing/2010/main" val="0"/>
              </a:ext>
            </a:extLst>
          </a:blip>
          <a:srcRect l="34359" t="23255" r="11044" b="19245"/>
          <a:stretch>
            <a:fillRect/>
          </a:stretch>
        </p:blipFill>
        <p:spPr bwMode="auto">
          <a:xfrm>
            <a:off x="4133850" y="2903709"/>
            <a:ext cx="2168562" cy="2571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946673" y="2275192"/>
            <a:ext cx="5195943" cy="523220"/>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Build on learning from Year 5  multiplying numbers  </a:t>
            </a:r>
          </a:p>
          <a:p>
            <a:pPr algn="ctr"/>
            <a:r>
              <a:rPr lang="en-GB" sz="1400" dirty="0"/>
              <a:t>using compact short multiplication and long division. </a:t>
            </a:r>
          </a:p>
        </p:txBody>
      </p:sp>
      <p:sp>
        <p:nvSpPr>
          <p:cNvPr id="12" name="Rectangle 11"/>
          <p:cNvSpPr/>
          <p:nvPr/>
        </p:nvSpPr>
        <p:spPr>
          <a:xfrm>
            <a:off x="3240104" y="0"/>
            <a:ext cx="5643597" cy="830997"/>
          </a:xfrm>
          <a:prstGeom prst="rect">
            <a:avLst/>
          </a:prstGeom>
          <a:noFill/>
        </p:spPr>
        <p:txBody>
          <a:bodyPr wrap="none" lIns="91440" tIns="45720" rIns="91440" bIns="45720">
            <a:spAutoFit/>
          </a:bodyPr>
          <a:lstStyle/>
          <a:p>
            <a:pPr algn="ctr"/>
            <a:r>
              <a:rPr lang="en-US" sz="4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Multiplication: </a:t>
            </a:r>
            <a:r>
              <a:rPr lang="en-US" sz="48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Year 6</a:t>
            </a:r>
          </a:p>
        </p:txBody>
      </p:sp>
      <p:pic>
        <p:nvPicPr>
          <p:cNvPr id="15" name="Picture 2"/>
          <p:cNvPicPr>
            <a:picLocks noChangeAspect="1" noChangeArrowheads="1"/>
          </p:cNvPicPr>
          <p:nvPr/>
        </p:nvPicPr>
        <p:blipFill>
          <a:blip r:embed="rId4" cstate="print"/>
          <a:srcRect/>
          <a:stretch>
            <a:fillRect/>
          </a:stretch>
        </p:blipFill>
        <p:spPr bwMode="auto">
          <a:xfrm>
            <a:off x="8362950" y="2883049"/>
            <a:ext cx="1866180" cy="2710927"/>
          </a:xfrm>
          <a:prstGeom prst="rect">
            <a:avLst/>
          </a:prstGeom>
          <a:noFill/>
          <a:ln w="9525">
            <a:noFill/>
            <a:miter lim="800000"/>
            <a:headEnd/>
            <a:tailEnd/>
          </a:ln>
        </p:spPr>
      </p:pic>
      <p:sp>
        <p:nvSpPr>
          <p:cNvPr id="17" name="TextBox 16"/>
          <p:cNvSpPr txBox="1"/>
          <p:nvPr/>
        </p:nvSpPr>
        <p:spPr>
          <a:xfrm>
            <a:off x="7243374" y="2279157"/>
            <a:ext cx="3528393" cy="523220"/>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Use compact short multiplication to multiply decimal number by whole number.</a:t>
            </a:r>
          </a:p>
        </p:txBody>
      </p:sp>
      <p:sp>
        <p:nvSpPr>
          <p:cNvPr id="19" name="TextBox 18"/>
          <p:cNvSpPr txBox="1"/>
          <p:nvPr/>
        </p:nvSpPr>
        <p:spPr>
          <a:xfrm>
            <a:off x="3025363" y="1025389"/>
            <a:ext cx="6336704" cy="954107"/>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6 statutory requirements:</a:t>
            </a:r>
          </a:p>
          <a:p>
            <a:pPr>
              <a:buFont typeface="Wingdings" pitchFamily="2" charset="2"/>
              <a:buChar char="ü"/>
            </a:pPr>
            <a:r>
              <a:rPr lang="en-GB" sz="1400" dirty="0"/>
              <a:t> Multiply multi-digit numbers up to 4 digits by a two-digit whole number using the </a:t>
            </a:r>
          </a:p>
          <a:p>
            <a:r>
              <a:rPr lang="en-GB" sz="1400" dirty="0"/>
              <a:t>formal written method of long multiplication.</a:t>
            </a:r>
          </a:p>
          <a:p>
            <a:pPr>
              <a:buFont typeface="Wingdings" pitchFamily="2" charset="2"/>
              <a:buChar char="ü"/>
            </a:pPr>
            <a:r>
              <a:rPr lang="en-GB" sz="1400" dirty="0"/>
              <a:t>Multiply one-digit numbers with up to two decimal places by whole numbers.</a:t>
            </a:r>
          </a:p>
        </p:txBody>
      </p:sp>
    </p:spTree>
    <p:extLst>
      <p:ext uri="{BB962C8B-B14F-4D97-AF65-F5344CB8AC3E}">
        <p14:creationId xmlns:p14="http://schemas.microsoft.com/office/powerpoint/2010/main" val="24335780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3"/>
          <p:cNvSpPr txBox="1"/>
          <p:nvPr/>
        </p:nvSpPr>
        <p:spPr>
          <a:xfrm>
            <a:off x="1712366" y="1146147"/>
            <a:ext cx="5472608" cy="2092881"/>
          </a:xfrm>
          <a:prstGeom prst="rect">
            <a:avLst/>
          </a:prstGeom>
          <a:noFill/>
        </p:spPr>
        <p:txBody>
          <a:bodyPr wrap="square" rtlCol="0">
            <a:spAutoFit/>
          </a:bodyPr>
          <a:lstStyle/>
          <a:p>
            <a:r>
              <a:rPr lang="en-GB" b="1" u="sng" dirty="0">
                <a:solidFill>
                  <a:srgbClr val="002060"/>
                </a:solidFill>
              </a:rPr>
              <a:t>Concrete resources: </a:t>
            </a:r>
          </a:p>
          <a:p>
            <a:r>
              <a:rPr lang="en-GB" sz="1600" dirty="0">
                <a:solidFill>
                  <a:srgbClr val="002060"/>
                </a:solidFill>
              </a:rPr>
              <a:t>Arrays</a:t>
            </a:r>
          </a:p>
          <a:p>
            <a:r>
              <a:rPr lang="en-GB" sz="1600" dirty="0">
                <a:solidFill>
                  <a:srgbClr val="002060"/>
                </a:solidFill>
              </a:rPr>
              <a:t>Multiplication squares</a:t>
            </a:r>
          </a:p>
          <a:p>
            <a:r>
              <a:rPr lang="en-GB" sz="1600" dirty="0">
                <a:solidFill>
                  <a:srgbClr val="002060"/>
                </a:solidFill>
              </a:rPr>
              <a:t>100 square</a:t>
            </a:r>
          </a:p>
          <a:p>
            <a:r>
              <a:rPr lang="en-GB" sz="1600" dirty="0">
                <a:solidFill>
                  <a:srgbClr val="002060"/>
                </a:solidFill>
              </a:rPr>
              <a:t>Number lines</a:t>
            </a:r>
          </a:p>
          <a:p>
            <a:r>
              <a:rPr lang="en-GB" sz="1600" dirty="0">
                <a:solidFill>
                  <a:srgbClr val="002060"/>
                </a:solidFill>
              </a:rPr>
              <a:t>Blank number lines</a:t>
            </a:r>
          </a:p>
          <a:p>
            <a:r>
              <a:rPr lang="en-GB" sz="1600" dirty="0">
                <a:solidFill>
                  <a:srgbClr val="002060"/>
                </a:solidFill>
              </a:rPr>
              <a:t>Counting stick</a:t>
            </a:r>
          </a:p>
          <a:p>
            <a:r>
              <a:rPr lang="en-GB" sz="1600" dirty="0">
                <a:solidFill>
                  <a:srgbClr val="002060"/>
                </a:solidFill>
              </a:rPr>
              <a:t>Place value apparatus</a:t>
            </a:r>
          </a:p>
        </p:txBody>
      </p:sp>
      <p:pic>
        <p:nvPicPr>
          <p:cNvPr id="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32613" y="4338707"/>
            <a:ext cx="4064713" cy="23226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noChangeArrowheads="1"/>
          </p:cNvPicPr>
          <p:nvPr/>
        </p:nvPicPr>
        <p:blipFill>
          <a:blip r:embed="rId3" cstate="print"/>
          <a:srcRect l="1922" t="13595" r="5765" b="9517"/>
          <a:stretch>
            <a:fillRect/>
          </a:stretch>
        </p:blipFill>
        <p:spPr bwMode="auto">
          <a:xfrm>
            <a:off x="4984383" y="2827133"/>
            <a:ext cx="2848825" cy="1118048"/>
          </a:xfrm>
          <a:prstGeom prst="rect">
            <a:avLst/>
          </a:prstGeom>
          <a:noFill/>
          <a:ln w="9525">
            <a:noFill/>
            <a:miter lim="800000"/>
            <a:headEnd/>
            <a:tailEnd/>
          </a:ln>
        </p:spPr>
      </p:pic>
      <p:pic>
        <p:nvPicPr>
          <p:cNvPr id="9" name="Picture 9"/>
          <p:cNvPicPr>
            <a:picLocks noChangeAspect="1" noChangeArrowheads="1"/>
          </p:cNvPicPr>
          <p:nvPr/>
        </p:nvPicPr>
        <p:blipFill>
          <a:blip r:embed="rId4" cstate="print"/>
          <a:srcRect l="4941" t="12271" r="12351" b="3681"/>
          <a:stretch>
            <a:fillRect/>
          </a:stretch>
        </p:blipFill>
        <p:spPr bwMode="auto">
          <a:xfrm rot="5400000">
            <a:off x="5835213" y="793044"/>
            <a:ext cx="1080120" cy="2209515"/>
          </a:xfrm>
          <a:prstGeom prst="rect">
            <a:avLst/>
          </a:prstGeom>
          <a:noFill/>
          <a:ln w="9525">
            <a:noFill/>
            <a:miter lim="800000"/>
            <a:headEnd/>
            <a:tailEnd/>
          </a:ln>
        </p:spPr>
      </p:pic>
      <p:sp>
        <p:nvSpPr>
          <p:cNvPr id="10" name="Rectangle 9"/>
          <p:cNvSpPr/>
          <p:nvPr/>
        </p:nvSpPr>
        <p:spPr>
          <a:xfrm>
            <a:off x="4050920" y="81887"/>
            <a:ext cx="4506868" cy="923330"/>
          </a:xfrm>
          <a:prstGeom prst="rect">
            <a:avLst/>
          </a:prstGeom>
          <a:noFill/>
        </p:spPr>
        <p:txBody>
          <a:bodyPr wrap="square" lIns="91440" tIns="45720" rIns="91440" bIns="45720">
            <a:spAutoFit/>
          </a:bodyPr>
          <a:lstStyle/>
          <a:p>
            <a:pPr algn="ct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Division</a:t>
            </a:r>
          </a:p>
        </p:txBody>
      </p:sp>
      <p:pic>
        <p:nvPicPr>
          <p:cNvPr id="11" name="Picture 13" descr="http://t0.gstatic.com/images?q=tbn:ANd9GcRqWup4N57T3oz2A_tDXpurITp9v0PlWY7u5jFEpDXdv23erGndLw:www.mathsisfun.com/images/apples-15.jpg">
            <a:hlinkClick r:id="rId5"/>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19030" y="1393318"/>
            <a:ext cx="2591191" cy="223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6315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2970542" y="129538"/>
            <a:ext cx="5870517"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Division: </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Reception </a:t>
            </a:r>
          </a:p>
        </p:txBody>
      </p:sp>
      <p:sp>
        <p:nvSpPr>
          <p:cNvPr id="5" name="TextBox 4"/>
          <p:cNvSpPr txBox="1"/>
          <p:nvPr/>
        </p:nvSpPr>
        <p:spPr>
          <a:xfrm>
            <a:off x="3406051" y="4145762"/>
            <a:ext cx="3240361" cy="523220"/>
          </a:xfrm>
          <a:prstGeom prst="rect">
            <a:avLst/>
          </a:prstGeom>
          <a:solidFill>
            <a:schemeClr val="bg1">
              <a:lumMod val="95000"/>
            </a:schemeClr>
          </a:solidFill>
          <a:ln w="12700">
            <a:solidFill>
              <a:schemeClr val="tx1"/>
            </a:solidFill>
          </a:ln>
        </p:spPr>
        <p:txBody>
          <a:bodyPr wrap="square" rtlCol="0">
            <a:spAutoFit/>
          </a:bodyPr>
          <a:lstStyle/>
          <a:p>
            <a:r>
              <a:rPr lang="en-GB" sz="1400" dirty="0"/>
              <a:t>Begin to share quantities using practical resources, role play, stories and songs. </a:t>
            </a:r>
          </a:p>
        </p:txBody>
      </p:sp>
      <p:pic>
        <p:nvPicPr>
          <p:cNvPr id="6" name="Picture 2"/>
          <p:cNvPicPr>
            <a:picLocks noChangeAspect="1" noChangeArrowheads="1"/>
          </p:cNvPicPr>
          <p:nvPr/>
        </p:nvPicPr>
        <p:blipFill>
          <a:blip r:embed="rId2" cstate="print"/>
          <a:srcRect/>
          <a:stretch>
            <a:fillRect/>
          </a:stretch>
        </p:blipFill>
        <p:spPr bwMode="auto">
          <a:xfrm>
            <a:off x="2454448" y="2178675"/>
            <a:ext cx="1909022" cy="1712299"/>
          </a:xfrm>
          <a:prstGeom prst="rect">
            <a:avLst/>
          </a:prstGeom>
          <a:noFill/>
          <a:ln w="9525">
            <a:noFill/>
            <a:miter lim="800000"/>
            <a:headEnd/>
            <a:tailEnd/>
          </a:ln>
        </p:spPr>
      </p:pic>
      <p:grpSp>
        <p:nvGrpSpPr>
          <p:cNvPr id="7" name="Group 56"/>
          <p:cNvGrpSpPr>
            <a:grpSpLocks/>
          </p:cNvGrpSpPr>
          <p:nvPr/>
        </p:nvGrpSpPr>
        <p:grpSpPr bwMode="auto">
          <a:xfrm>
            <a:off x="4796771" y="2310690"/>
            <a:ext cx="1012358" cy="1400697"/>
            <a:chOff x="3424" y="845"/>
            <a:chExt cx="273" cy="453"/>
          </a:xfrm>
        </p:grpSpPr>
        <p:grpSp>
          <p:nvGrpSpPr>
            <p:cNvPr id="8" name="Group 57"/>
            <p:cNvGrpSpPr>
              <a:grpSpLocks/>
            </p:cNvGrpSpPr>
            <p:nvPr/>
          </p:nvGrpSpPr>
          <p:grpSpPr bwMode="auto">
            <a:xfrm>
              <a:off x="3424" y="890"/>
              <a:ext cx="91" cy="362"/>
              <a:chOff x="1973" y="709"/>
              <a:chExt cx="91" cy="362"/>
            </a:xfrm>
          </p:grpSpPr>
          <p:sp>
            <p:nvSpPr>
              <p:cNvPr id="14" name="Oval 58"/>
              <p:cNvSpPr>
                <a:spLocks noChangeArrowheads="1"/>
              </p:cNvSpPr>
              <p:nvPr/>
            </p:nvSpPr>
            <p:spPr bwMode="auto">
              <a:xfrm>
                <a:off x="1973" y="709"/>
                <a:ext cx="91" cy="90"/>
              </a:xfrm>
              <a:prstGeom prst="ellipse">
                <a:avLst/>
              </a:prstGeom>
              <a:solidFill>
                <a:srgbClr val="FFCC00"/>
              </a:solidFill>
              <a:ln w="19050" algn="ctr">
                <a:solidFill>
                  <a:srgbClr val="000000"/>
                </a:solidFill>
                <a:round/>
                <a:headEnd/>
                <a:tailEnd/>
              </a:ln>
              <a:effectLst/>
            </p:spPr>
            <p:txBody>
              <a:bodyPr wrap="none" anchor="ctr"/>
              <a:lstStyle/>
              <a:p>
                <a:endParaRPr lang="en-GB" dirty="0"/>
              </a:p>
            </p:txBody>
          </p:sp>
          <p:sp>
            <p:nvSpPr>
              <p:cNvPr id="15" name="Oval 59"/>
              <p:cNvSpPr>
                <a:spLocks noChangeArrowheads="1"/>
              </p:cNvSpPr>
              <p:nvPr/>
            </p:nvSpPr>
            <p:spPr bwMode="auto">
              <a:xfrm>
                <a:off x="1973" y="845"/>
                <a:ext cx="91" cy="90"/>
              </a:xfrm>
              <a:prstGeom prst="ellipse">
                <a:avLst/>
              </a:prstGeom>
              <a:solidFill>
                <a:srgbClr val="FFCC00"/>
              </a:solidFill>
              <a:ln w="19050" algn="ctr">
                <a:solidFill>
                  <a:srgbClr val="000000"/>
                </a:solidFill>
                <a:round/>
                <a:headEnd/>
                <a:tailEnd/>
              </a:ln>
              <a:effectLst/>
            </p:spPr>
            <p:txBody>
              <a:bodyPr wrap="none" anchor="ctr"/>
              <a:lstStyle/>
              <a:p>
                <a:endParaRPr lang="en-GB" dirty="0"/>
              </a:p>
            </p:txBody>
          </p:sp>
          <p:sp>
            <p:nvSpPr>
              <p:cNvPr id="16" name="Oval 60"/>
              <p:cNvSpPr>
                <a:spLocks noChangeArrowheads="1"/>
              </p:cNvSpPr>
              <p:nvPr/>
            </p:nvSpPr>
            <p:spPr bwMode="auto">
              <a:xfrm>
                <a:off x="1973" y="981"/>
                <a:ext cx="91" cy="90"/>
              </a:xfrm>
              <a:prstGeom prst="ellipse">
                <a:avLst/>
              </a:prstGeom>
              <a:solidFill>
                <a:srgbClr val="FFCC00"/>
              </a:solidFill>
              <a:ln w="19050" algn="ctr">
                <a:solidFill>
                  <a:srgbClr val="000000"/>
                </a:solidFill>
                <a:round/>
                <a:headEnd/>
                <a:tailEnd/>
              </a:ln>
              <a:effectLst/>
            </p:spPr>
            <p:txBody>
              <a:bodyPr wrap="none" anchor="ctr"/>
              <a:lstStyle/>
              <a:p>
                <a:endParaRPr lang="en-GB" dirty="0"/>
              </a:p>
            </p:txBody>
          </p:sp>
        </p:grpSp>
        <p:grpSp>
          <p:nvGrpSpPr>
            <p:cNvPr id="9" name="Group 61"/>
            <p:cNvGrpSpPr>
              <a:grpSpLocks/>
            </p:cNvGrpSpPr>
            <p:nvPr/>
          </p:nvGrpSpPr>
          <p:grpSpPr bwMode="auto">
            <a:xfrm>
              <a:off x="3606" y="890"/>
              <a:ext cx="91" cy="362"/>
              <a:chOff x="1973" y="709"/>
              <a:chExt cx="91" cy="362"/>
            </a:xfrm>
          </p:grpSpPr>
          <p:sp>
            <p:nvSpPr>
              <p:cNvPr id="11" name="Oval 62"/>
              <p:cNvSpPr>
                <a:spLocks noChangeArrowheads="1"/>
              </p:cNvSpPr>
              <p:nvPr/>
            </p:nvSpPr>
            <p:spPr bwMode="auto">
              <a:xfrm>
                <a:off x="1973" y="709"/>
                <a:ext cx="91" cy="90"/>
              </a:xfrm>
              <a:prstGeom prst="ellipse">
                <a:avLst/>
              </a:prstGeom>
              <a:solidFill>
                <a:srgbClr val="FF00FF"/>
              </a:solidFill>
              <a:ln w="19050" algn="ctr">
                <a:solidFill>
                  <a:srgbClr val="000000"/>
                </a:solidFill>
                <a:round/>
                <a:headEnd/>
                <a:tailEnd/>
              </a:ln>
              <a:effectLst/>
            </p:spPr>
            <p:txBody>
              <a:bodyPr wrap="none" anchor="ctr"/>
              <a:lstStyle/>
              <a:p>
                <a:endParaRPr lang="en-GB" dirty="0"/>
              </a:p>
            </p:txBody>
          </p:sp>
          <p:sp>
            <p:nvSpPr>
              <p:cNvPr id="12" name="Oval 63"/>
              <p:cNvSpPr>
                <a:spLocks noChangeArrowheads="1"/>
              </p:cNvSpPr>
              <p:nvPr/>
            </p:nvSpPr>
            <p:spPr bwMode="auto">
              <a:xfrm>
                <a:off x="1973" y="845"/>
                <a:ext cx="91" cy="90"/>
              </a:xfrm>
              <a:prstGeom prst="ellipse">
                <a:avLst/>
              </a:prstGeom>
              <a:solidFill>
                <a:srgbClr val="FF00FF"/>
              </a:solidFill>
              <a:ln w="19050" algn="ctr">
                <a:solidFill>
                  <a:srgbClr val="000000"/>
                </a:solidFill>
                <a:round/>
                <a:headEnd/>
                <a:tailEnd/>
              </a:ln>
              <a:effectLst/>
            </p:spPr>
            <p:txBody>
              <a:bodyPr wrap="none" anchor="ctr"/>
              <a:lstStyle/>
              <a:p>
                <a:endParaRPr lang="en-GB" dirty="0"/>
              </a:p>
            </p:txBody>
          </p:sp>
          <p:sp>
            <p:nvSpPr>
              <p:cNvPr id="13" name="Oval 64"/>
              <p:cNvSpPr>
                <a:spLocks noChangeArrowheads="1"/>
              </p:cNvSpPr>
              <p:nvPr/>
            </p:nvSpPr>
            <p:spPr bwMode="auto">
              <a:xfrm>
                <a:off x="1973" y="981"/>
                <a:ext cx="91" cy="90"/>
              </a:xfrm>
              <a:prstGeom prst="ellipse">
                <a:avLst/>
              </a:prstGeom>
              <a:solidFill>
                <a:srgbClr val="FF00FF"/>
              </a:solidFill>
              <a:ln w="19050" algn="ctr">
                <a:solidFill>
                  <a:srgbClr val="000000"/>
                </a:solidFill>
                <a:round/>
                <a:headEnd/>
                <a:tailEnd/>
              </a:ln>
              <a:effectLst/>
            </p:spPr>
            <p:txBody>
              <a:bodyPr wrap="none" anchor="ctr"/>
              <a:lstStyle/>
              <a:p>
                <a:endParaRPr lang="en-GB" dirty="0"/>
              </a:p>
            </p:txBody>
          </p:sp>
        </p:grpSp>
        <p:sp>
          <p:nvSpPr>
            <p:cNvPr id="10" name="Line 65"/>
            <p:cNvSpPr>
              <a:spLocks noChangeShapeType="1"/>
            </p:cNvSpPr>
            <p:nvPr/>
          </p:nvSpPr>
          <p:spPr bwMode="auto">
            <a:xfrm>
              <a:off x="3560" y="845"/>
              <a:ext cx="0" cy="453"/>
            </a:xfrm>
            <a:prstGeom prst="line">
              <a:avLst/>
            </a:prstGeom>
            <a:noFill/>
            <a:ln w="38100">
              <a:solidFill>
                <a:srgbClr val="000000"/>
              </a:solidFill>
              <a:round/>
              <a:headEnd/>
              <a:tailEnd/>
            </a:ln>
            <a:effectLst/>
          </p:spPr>
          <p:txBody>
            <a:bodyPr/>
            <a:lstStyle/>
            <a:p>
              <a:endParaRPr lang="en-GB" dirty="0"/>
            </a:p>
          </p:txBody>
        </p:sp>
      </p:grpSp>
      <p:pic>
        <p:nvPicPr>
          <p:cNvPr id="17" name="Picture 3"/>
          <p:cNvPicPr>
            <a:picLocks noChangeAspect="1" noChangeArrowheads="1"/>
          </p:cNvPicPr>
          <p:nvPr/>
        </p:nvPicPr>
        <p:blipFill>
          <a:blip r:embed="rId3" cstate="print"/>
          <a:srcRect l="4705" t="19089" r="10978" b="13362"/>
          <a:stretch>
            <a:fillRect/>
          </a:stretch>
        </p:blipFill>
        <p:spPr bwMode="auto">
          <a:xfrm>
            <a:off x="2108752" y="4831890"/>
            <a:ext cx="2735072" cy="1800200"/>
          </a:xfrm>
          <a:prstGeom prst="rect">
            <a:avLst/>
          </a:prstGeom>
          <a:noFill/>
          <a:ln w="9525">
            <a:noFill/>
            <a:miter lim="800000"/>
            <a:headEnd/>
            <a:tailEnd/>
          </a:ln>
        </p:spPr>
      </p:pic>
      <p:sp>
        <p:nvSpPr>
          <p:cNvPr id="19" name="Rectangle 18"/>
          <p:cNvSpPr/>
          <p:nvPr/>
        </p:nvSpPr>
        <p:spPr>
          <a:xfrm>
            <a:off x="5136980" y="4773177"/>
            <a:ext cx="3071104" cy="1815882"/>
          </a:xfrm>
          <a:prstGeom prst="rect">
            <a:avLst/>
          </a:prstGeom>
          <a:solidFill>
            <a:schemeClr val="accent1">
              <a:lumMod val="20000"/>
              <a:lumOff val="80000"/>
            </a:schemeClr>
          </a:solidFill>
        </p:spPr>
        <p:txBody>
          <a:bodyPr wrap="square">
            <a:spAutoFit/>
          </a:bodyPr>
          <a:lstStyle/>
          <a:p>
            <a:r>
              <a:rPr lang="en-GB" sz="1400" b="1" i="1" dirty="0"/>
              <a:t>Role play example: </a:t>
            </a:r>
          </a:p>
          <a:p>
            <a:r>
              <a:rPr lang="en-GB" sz="1400" b="1" i="1" dirty="0"/>
              <a:t>It is the end of the party and the final two teddies are waiting for their party bags. Provide empty party bags and a small collection of items such as gifts, balloons and slices of cake. Ask the children to share the objects between the two bags.</a:t>
            </a:r>
          </a:p>
        </p:txBody>
      </p:sp>
      <p:sp>
        <p:nvSpPr>
          <p:cNvPr id="26" name="TextBox 25"/>
          <p:cNvSpPr txBox="1"/>
          <p:nvPr/>
        </p:nvSpPr>
        <p:spPr>
          <a:xfrm>
            <a:off x="2641252" y="978331"/>
            <a:ext cx="6336704" cy="523220"/>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Early learning goal statutory requirement: </a:t>
            </a:r>
          </a:p>
          <a:p>
            <a:pPr>
              <a:buFont typeface="Wingdings" pitchFamily="2" charset="2"/>
              <a:buChar char="ü"/>
            </a:pPr>
            <a:r>
              <a:rPr lang="en-GB" sz="1400" dirty="0"/>
              <a:t>They solve problems, including halving and sharing.</a:t>
            </a:r>
          </a:p>
        </p:txBody>
      </p:sp>
      <p:sp>
        <p:nvSpPr>
          <p:cNvPr id="20" name="TextBox 19"/>
          <p:cNvSpPr txBox="1"/>
          <p:nvPr/>
        </p:nvSpPr>
        <p:spPr>
          <a:xfrm>
            <a:off x="785309" y="1807176"/>
            <a:ext cx="5948980" cy="307777"/>
          </a:xfrm>
          <a:prstGeom prst="rect">
            <a:avLst/>
          </a:prstGeom>
          <a:solidFill>
            <a:schemeClr val="bg1">
              <a:lumMod val="95000"/>
            </a:schemeClr>
          </a:solidFill>
          <a:ln w="12700">
            <a:solidFill>
              <a:schemeClr val="tx1"/>
            </a:solidFill>
          </a:ln>
        </p:spPr>
        <p:txBody>
          <a:bodyPr wrap="square" rtlCol="0">
            <a:spAutoFit/>
          </a:bodyPr>
          <a:lstStyle/>
          <a:p>
            <a:r>
              <a:rPr lang="en-GB" sz="1400" dirty="0"/>
              <a:t>Use pictorial representations and concrete resources to halve  numbers to 10. </a:t>
            </a:r>
          </a:p>
        </p:txBody>
      </p:sp>
      <p:pic>
        <p:nvPicPr>
          <p:cNvPr id="11266" name="Picture 2" descr="Image result for lego brick"/>
          <p:cNvPicPr>
            <a:picLocks noChangeAspect="1" noChangeArrowheads="1"/>
          </p:cNvPicPr>
          <p:nvPr/>
        </p:nvPicPr>
        <p:blipFill>
          <a:blip r:embed="rId4" cstate="print"/>
          <a:srcRect/>
          <a:stretch>
            <a:fillRect/>
          </a:stretch>
        </p:blipFill>
        <p:spPr bwMode="auto">
          <a:xfrm>
            <a:off x="6362738" y="2250483"/>
            <a:ext cx="2136285" cy="1471663"/>
          </a:xfrm>
          <a:prstGeom prst="rect">
            <a:avLst/>
          </a:prstGeom>
          <a:noFill/>
        </p:spPr>
      </p:pic>
    </p:spTree>
    <p:extLst>
      <p:ext uri="{BB962C8B-B14F-4D97-AF65-F5344CB8AC3E}">
        <p14:creationId xmlns:p14="http://schemas.microsoft.com/office/powerpoint/2010/main" val="269897596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801161" y="-70251"/>
            <a:ext cx="4729821"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Division: Year 1</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p>
        </p:txBody>
      </p:sp>
      <p:sp>
        <p:nvSpPr>
          <p:cNvPr id="5" name="TextBox 4"/>
          <p:cNvSpPr txBox="1"/>
          <p:nvPr/>
        </p:nvSpPr>
        <p:spPr>
          <a:xfrm>
            <a:off x="722164" y="2110421"/>
            <a:ext cx="3240361" cy="536685"/>
          </a:xfrm>
          <a:prstGeom prst="rect">
            <a:avLst/>
          </a:prstGeom>
          <a:solidFill>
            <a:schemeClr val="bg1">
              <a:lumMod val="95000"/>
            </a:schemeClr>
          </a:solidFill>
          <a:ln w="12700">
            <a:solidFill>
              <a:schemeClr val="tx1"/>
            </a:solidFill>
          </a:ln>
        </p:spPr>
        <p:txBody>
          <a:bodyPr wrap="square" rtlCol="0">
            <a:spAutoFit/>
          </a:bodyPr>
          <a:lstStyle/>
          <a:p>
            <a:pPr algn="ctr"/>
            <a:r>
              <a:rPr lang="en-GB" sz="1400" dirty="0"/>
              <a:t>Understand division as </a:t>
            </a:r>
            <a:r>
              <a:rPr lang="en-GB" sz="1400" b="1" dirty="0"/>
              <a:t>sharing</a:t>
            </a:r>
          </a:p>
          <a:p>
            <a:pPr algn="ctr"/>
            <a:r>
              <a:rPr lang="en-GB" sz="1400" dirty="0"/>
              <a:t>using  concrete resources. </a:t>
            </a:r>
          </a:p>
        </p:txBody>
      </p:sp>
      <p:pic>
        <p:nvPicPr>
          <p:cNvPr id="6" name="Picture 2"/>
          <p:cNvPicPr>
            <a:picLocks noChangeAspect="1" noChangeArrowheads="1"/>
          </p:cNvPicPr>
          <p:nvPr/>
        </p:nvPicPr>
        <p:blipFill>
          <a:blip r:embed="rId2" cstate="print"/>
          <a:srcRect l="2337" t="12075" r="4673" b="9660"/>
          <a:stretch>
            <a:fillRect/>
          </a:stretch>
        </p:blipFill>
        <p:spPr bwMode="auto">
          <a:xfrm>
            <a:off x="4204345" y="2620206"/>
            <a:ext cx="4752528" cy="1935191"/>
          </a:xfrm>
          <a:prstGeom prst="rect">
            <a:avLst/>
          </a:prstGeom>
          <a:noFill/>
          <a:ln w="9525">
            <a:noFill/>
            <a:miter lim="800000"/>
            <a:headEnd/>
            <a:tailEnd/>
          </a:ln>
        </p:spPr>
      </p:pic>
      <p:pic>
        <p:nvPicPr>
          <p:cNvPr id="7" name="Picture 4"/>
          <p:cNvPicPr>
            <a:picLocks noChangeAspect="1" noChangeArrowheads="1"/>
          </p:cNvPicPr>
          <p:nvPr/>
        </p:nvPicPr>
        <p:blipFill>
          <a:blip r:embed="rId3" cstate="print"/>
          <a:srcRect l="3115" t="9243" r="8307" b="5135"/>
          <a:stretch>
            <a:fillRect/>
          </a:stretch>
        </p:blipFill>
        <p:spPr bwMode="auto">
          <a:xfrm>
            <a:off x="2291807" y="2756968"/>
            <a:ext cx="1598178" cy="1561761"/>
          </a:xfrm>
          <a:prstGeom prst="rect">
            <a:avLst/>
          </a:prstGeom>
          <a:noFill/>
          <a:ln w="9525">
            <a:noFill/>
            <a:miter lim="800000"/>
            <a:headEnd/>
            <a:tailEnd/>
          </a:ln>
        </p:spPr>
      </p:pic>
      <p:sp>
        <p:nvSpPr>
          <p:cNvPr id="8" name="Rectangle 7"/>
          <p:cNvSpPr/>
          <p:nvPr/>
        </p:nvSpPr>
        <p:spPr>
          <a:xfrm>
            <a:off x="6376945" y="2013297"/>
            <a:ext cx="4752528" cy="584775"/>
          </a:xfrm>
          <a:prstGeom prst="rect">
            <a:avLst/>
          </a:prstGeom>
          <a:solidFill>
            <a:schemeClr val="accent1">
              <a:lumMod val="20000"/>
              <a:lumOff val="80000"/>
            </a:schemeClr>
          </a:solidFill>
        </p:spPr>
        <p:txBody>
          <a:bodyPr wrap="square">
            <a:spAutoFit/>
          </a:bodyPr>
          <a:lstStyle/>
          <a:p>
            <a:pPr algn="ctr"/>
            <a:r>
              <a:rPr lang="en-GB" sz="1600" dirty="0"/>
              <a:t>Pictorial representation of sharing </a:t>
            </a:r>
            <a:r>
              <a:rPr lang="en-GB" sz="1600" b="1" dirty="0"/>
              <a:t>12 gold</a:t>
            </a:r>
            <a:r>
              <a:rPr lang="en-GB" sz="1600" dirty="0"/>
              <a:t> </a:t>
            </a:r>
            <a:r>
              <a:rPr lang="en-GB" sz="1600" b="1" dirty="0"/>
              <a:t>coins</a:t>
            </a:r>
            <a:r>
              <a:rPr lang="en-GB" sz="1600" dirty="0"/>
              <a:t> between 2, 3 and 4 pirates!  </a:t>
            </a:r>
          </a:p>
        </p:txBody>
      </p:sp>
      <p:pic>
        <p:nvPicPr>
          <p:cNvPr id="9" name="Picture 1"/>
          <p:cNvPicPr>
            <a:picLocks noChangeAspect="1" noChangeArrowheads="1"/>
          </p:cNvPicPr>
          <p:nvPr/>
        </p:nvPicPr>
        <p:blipFill>
          <a:blip r:embed="rId4" cstate="print"/>
          <a:srcRect l="19380" t="28819" r="19896" b="28535"/>
          <a:stretch>
            <a:fillRect/>
          </a:stretch>
        </p:blipFill>
        <p:spPr bwMode="auto">
          <a:xfrm>
            <a:off x="5190811" y="5062200"/>
            <a:ext cx="2520281" cy="1276528"/>
          </a:xfrm>
          <a:prstGeom prst="rect">
            <a:avLst/>
          </a:prstGeom>
          <a:noFill/>
          <a:ln w="9525">
            <a:noFill/>
            <a:miter lim="800000"/>
            <a:headEnd/>
            <a:tailEnd/>
          </a:ln>
        </p:spPr>
      </p:pic>
      <p:sp>
        <p:nvSpPr>
          <p:cNvPr id="10" name="TextBox 9"/>
          <p:cNvSpPr txBox="1"/>
          <p:nvPr/>
        </p:nvSpPr>
        <p:spPr>
          <a:xfrm>
            <a:off x="1758620" y="5469986"/>
            <a:ext cx="3312368" cy="536685"/>
          </a:xfrm>
          <a:prstGeom prst="rect">
            <a:avLst/>
          </a:prstGeom>
          <a:solidFill>
            <a:schemeClr val="bg1">
              <a:lumMod val="95000"/>
            </a:schemeClr>
          </a:solidFill>
          <a:ln w="12700">
            <a:solidFill>
              <a:schemeClr val="tx1"/>
            </a:solidFill>
          </a:ln>
        </p:spPr>
        <p:txBody>
          <a:bodyPr wrap="square" rtlCol="0">
            <a:spAutoFit/>
          </a:bodyPr>
          <a:lstStyle/>
          <a:p>
            <a:r>
              <a:rPr lang="en-GB" sz="1400" dirty="0"/>
              <a:t>Begin to understand division as </a:t>
            </a:r>
            <a:r>
              <a:rPr lang="en-GB" sz="1400" b="1" dirty="0"/>
              <a:t>grouping </a:t>
            </a:r>
            <a:r>
              <a:rPr lang="en-GB" sz="1400" dirty="0"/>
              <a:t>using concrete resources. </a:t>
            </a:r>
          </a:p>
        </p:txBody>
      </p:sp>
      <p:sp>
        <p:nvSpPr>
          <p:cNvPr id="11" name="TextBox 10"/>
          <p:cNvSpPr txBox="1"/>
          <p:nvPr/>
        </p:nvSpPr>
        <p:spPr>
          <a:xfrm>
            <a:off x="3174940" y="908805"/>
            <a:ext cx="6336704" cy="954107"/>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1 statutory requirement: </a:t>
            </a:r>
          </a:p>
          <a:p>
            <a:pPr marL="285750" indent="-285750">
              <a:buFont typeface="Arial" panose="020B0604020202020204" pitchFamily="34" charset="0"/>
              <a:buChar char="•"/>
            </a:pPr>
            <a:r>
              <a:rPr lang="en-GB" sz="1400" dirty="0"/>
              <a:t>solve one-step problems involving multiplication and division, by calculating the answer using concrete objects, pictorial representations and arrays with the support of the teacher. </a:t>
            </a:r>
          </a:p>
        </p:txBody>
      </p:sp>
    </p:spTree>
    <p:extLst>
      <p:ext uri="{BB962C8B-B14F-4D97-AF65-F5344CB8AC3E}">
        <p14:creationId xmlns:p14="http://schemas.microsoft.com/office/powerpoint/2010/main" val="243074405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p:cNvSpPr/>
          <p:nvPr/>
        </p:nvSpPr>
        <p:spPr>
          <a:xfrm>
            <a:off x="3716530" y="12958"/>
            <a:ext cx="4729821"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Division: Year 2</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p>
        </p:txBody>
      </p:sp>
      <p:sp>
        <p:nvSpPr>
          <p:cNvPr id="6" name="TextBox 5"/>
          <p:cNvSpPr txBox="1"/>
          <p:nvPr/>
        </p:nvSpPr>
        <p:spPr>
          <a:xfrm>
            <a:off x="247426" y="2452944"/>
            <a:ext cx="3312368" cy="738664"/>
          </a:xfrm>
          <a:prstGeom prst="rect">
            <a:avLst/>
          </a:prstGeom>
          <a:solidFill>
            <a:schemeClr val="bg1">
              <a:lumMod val="95000"/>
            </a:schemeClr>
          </a:solidFill>
          <a:ln w="12700">
            <a:solidFill>
              <a:schemeClr val="tx1"/>
            </a:solidFill>
          </a:ln>
        </p:spPr>
        <p:txBody>
          <a:bodyPr wrap="square" rtlCol="0">
            <a:spAutoFit/>
          </a:bodyPr>
          <a:lstStyle/>
          <a:p>
            <a:r>
              <a:rPr lang="en-GB" sz="1400" dirty="0"/>
              <a:t>Further develop understanding  of  difference between </a:t>
            </a:r>
            <a:r>
              <a:rPr lang="en-GB" sz="1400" b="1" dirty="0"/>
              <a:t>sharing and grouping  </a:t>
            </a:r>
            <a:r>
              <a:rPr lang="en-GB" sz="1400" dirty="0"/>
              <a:t>using concrete resources. </a:t>
            </a:r>
          </a:p>
        </p:txBody>
      </p:sp>
      <p:pic>
        <p:nvPicPr>
          <p:cNvPr id="7" name="Picture 1"/>
          <p:cNvPicPr>
            <a:picLocks noChangeAspect="1" noChangeArrowheads="1"/>
          </p:cNvPicPr>
          <p:nvPr/>
        </p:nvPicPr>
        <p:blipFill>
          <a:blip r:embed="rId2" cstate="print"/>
          <a:srcRect l="17445" t="24887" r="18896" b="22974"/>
          <a:stretch>
            <a:fillRect/>
          </a:stretch>
        </p:blipFill>
        <p:spPr bwMode="auto">
          <a:xfrm>
            <a:off x="749222" y="5083529"/>
            <a:ext cx="2169419" cy="1327157"/>
          </a:xfrm>
          <a:prstGeom prst="rect">
            <a:avLst/>
          </a:prstGeom>
          <a:noFill/>
          <a:ln w="9525">
            <a:noFill/>
            <a:miter lim="800000"/>
            <a:headEnd/>
            <a:tailEnd/>
          </a:ln>
        </p:spPr>
      </p:pic>
      <p:pic>
        <p:nvPicPr>
          <p:cNvPr id="8" name="Picture 6"/>
          <p:cNvPicPr>
            <a:picLocks noChangeAspect="1" noChangeArrowheads="1"/>
          </p:cNvPicPr>
          <p:nvPr/>
        </p:nvPicPr>
        <p:blipFill>
          <a:blip r:embed="rId3" cstate="print"/>
          <a:srcRect l="1922" t="13595" r="5765" b="9517"/>
          <a:stretch>
            <a:fillRect/>
          </a:stretch>
        </p:blipFill>
        <p:spPr bwMode="auto">
          <a:xfrm>
            <a:off x="4458670" y="3144916"/>
            <a:ext cx="3312368" cy="1299970"/>
          </a:xfrm>
          <a:prstGeom prst="rect">
            <a:avLst/>
          </a:prstGeom>
          <a:noFill/>
          <a:ln w="9525">
            <a:noFill/>
            <a:miter lim="800000"/>
            <a:headEnd/>
            <a:tailEnd/>
          </a:ln>
        </p:spPr>
      </p:pic>
      <p:sp>
        <p:nvSpPr>
          <p:cNvPr id="9" name="TextBox 8"/>
          <p:cNvSpPr txBox="1"/>
          <p:nvPr/>
        </p:nvSpPr>
        <p:spPr>
          <a:xfrm>
            <a:off x="4847883" y="2500328"/>
            <a:ext cx="2520281" cy="536685"/>
          </a:xfrm>
          <a:prstGeom prst="rect">
            <a:avLst/>
          </a:prstGeom>
          <a:solidFill>
            <a:schemeClr val="bg1">
              <a:lumMod val="95000"/>
            </a:schemeClr>
          </a:solidFill>
          <a:ln w="12700">
            <a:solidFill>
              <a:schemeClr val="tx1"/>
            </a:solidFill>
          </a:ln>
        </p:spPr>
        <p:txBody>
          <a:bodyPr wrap="square" rtlCol="0">
            <a:spAutoFit/>
          </a:bodyPr>
          <a:lstStyle/>
          <a:p>
            <a:r>
              <a:rPr lang="en-GB" sz="1400" dirty="0"/>
              <a:t>Model division as grouping on a number line (ITP ‘Grouping’) </a:t>
            </a:r>
          </a:p>
        </p:txBody>
      </p:sp>
      <p:pic>
        <p:nvPicPr>
          <p:cNvPr id="10" name="Picture 1"/>
          <p:cNvPicPr>
            <a:picLocks noChangeAspect="1" noChangeArrowheads="1"/>
          </p:cNvPicPr>
          <p:nvPr/>
        </p:nvPicPr>
        <p:blipFill>
          <a:blip r:embed="rId4" cstate="print"/>
          <a:srcRect l="2126" t="9070" b="6282"/>
          <a:stretch>
            <a:fillRect/>
          </a:stretch>
        </p:blipFill>
        <p:spPr bwMode="auto">
          <a:xfrm>
            <a:off x="4353074" y="5267589"/>
            <a:ext cx="3778002" cy="1239390"/>
          </a:xfrm>
          <a:prstGeom prst="rect">
            <a:avLst/>
          </a:prstGeom>
          <a:noFill/>
          <a:ln w="9525">
            <a:noFill/>
            <a:miter lim="800000"/>
            <a:headEnd/>
            <a:tailEnd/>
          </a:ln>
        </p:spPr>
      </p:pic>
      <p:sp>
        <p:nvSpPr>
          <p:cNvPr id="11" name="TextBox 10"/>
          <p:cNvSpPr txBox="1"/>
          <p:nvPr/>
        </p:nvSpPr>
        <p:spPr>
          <a:xfrm>
            <a:off x="4875035" y="4600189"/>
            <a:ext cx="2520281" cy="523220"/>
          </a:xfrm>
          <a:prstGeom prst="rect">
            <a:avLst/>
          </a:prstGeom>
          <a:solidFill>
            <a:schemeClr val="bg1">
              <a:lumMod val="95000"/>
            </a:schemeClr>
          </a:solidFill>
          <a:ln w="12700">
            <a:solidFill>
              <a:schemeClr val="tx1"/>
            </a:solidFill>
          </a:ln>
        </p:spPr>
        <p:txBody>
          <a:bodyPr wrap="square" rtlCol="0">
            <a:spAutoFit/>
          </a:bodyPr>
          <a:lstStyle/>
          <a:p>
            <a:r>
              <a:rPr lang="en-GB" sz="1400" dirty="0"/>
              <a:t>Children use numbered number lines  to divide using grouping. </a:t>
            </a:r>
          </a:p>
        </p:txBody>
      </p:sp>
      <p:pic>
        <p:nvPicPr>
          <p:cNvPr id="12" name="Picture 9"/>
          <p:cNvPicPr>
            <a:picLocks noChangeAspect="1" noChangeArrowheads="1"/>
          </p:cNvPicPr>
          <p:nvPr/>
        </p:nvPicPr>
        <p:blipFill>
          <a:blip r:embed="rId5" cstate="print"/>
          <a:srcRect l="4941" t="12271" r="12351" b="3681"/>
          <a:stretch>
            <a:fillRect/>
          </a:stretch>
        </p:blipFill>
        <p:spPr bwMode="auto">
          <a:xfrm>
            <a:off x="8647077" y="3394841"/>
            <a:ext cx="780164" cy="1595919"/>
          </a:xfrm>
          <a:prstGeom prst="rect">
            <a:avLst/>
          </a:prstGeom>
          <a:noFill/>
          <a:ln w="9525">
            <a:noFill/>
            <a:miter lim="800000"/>
            <a:headEnd/>
            <a:tailEnd/>
          </a:ln>
        </p:spPr>
      </p:pic>
      <p:sp>
        <p:nvSpPr>
          <p:cNvPr id="13" name="Rectangle 8"/>
          <p:cNvSpPr>
            <a:spLocks noChangeArrowheads="1"/>
          </p:cNvSpPr>
          <p:nvPr/>
        </p:nvSpPr>
        <p:spPr bwMode="auto">
          <a:xfrm>
            <a:off x="8735009" y="2642181"/>
            <a:ext cx="2409914" cy="630942"/>
          </a:xfrm>
          <a:prstGeom prst="rect">
            <a:avLst/>
          </a:prstGeom>
          <a:solidFill>
            <a:schemeClr val="bg1">
              <a:lumMod val="95000"/>
            </a:schemeClr>
          </a:solidFill>
          <a:ln w="12700">
            <a:solidFill>
              <a:schemeClr val="tx1"/>
            </a:solidFill>
            <a:miter lim="800000"/>
            <a:headEnd/>
            <a:tailEnd/>
          </a:ln>
          <a:effectLst/>
        </p:spPr>
        <p:txBody>
          <a:bodyPr wrap="square">
            <a:spAutoFit/>
          </a:bodyPr>
          <a:lstStyle/>
          <a:p>
            <a:pPr algn="ctr">
              <a:spcBef>
                <a:spcPct val="50000"/>
              </a:spcBef>
            </a:pPr>
            <a:r>
              <a:rPr lang="en-GB" sz="1400" dirty="0"/>
              <a:t>Reinforce division </a:t>
            </a:r>
          </a:p>
          <a:p>
            <a:pPr algn="ctr">
              <a:spcBef>
                <a:spcPct val="50000"/>
              </a:spcBef>
            </a:pPr>
            <a:r>
              <a:rPr lang="en-GB" sz="1400" dirty="0"/>
              <a:t>through the use of arrays.</a:t>
            </a:r>
            <a:endParaRPr lang="en-GB" sz="600" dirty="0"/>
          </a:p>
        </p:txBody>
      </p:sp>
      <p:sp>
        <p:nvSpPr>
          <p:cNvPr id="14" name="TextBox 13"/>
          <p:cNvSpPr txBox="1"/>
          <p:nvPr/>
        </p:nvSpPr>
        <p:spPr>
          <a:xfrm>
            <a:off x="1831264" y="745689"/>
            <a:ext cx="9238354" cy="1600438"/>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2 statutory requirement: </a:t>
            </a:r>
          </a:p>
          <a:p>
            <a:pPr>
              <a:buFont typeface="Wingdings" pitchFamily="2" charset="2"/>
              <a:buChar char="ü"/>
            </a:pPr>
            <a:r>
              <a:rPr lang="en-GB" sz="1400" dirty="0"/>
              <a:t>Recall and use division facts for 2, 5 and 10 multiplication tables. </a:t>
            </a:r>
          </a:p>
          <a:p>
            <a:pPr>
              <a:buFont typeface="Wingdings" pitchFamily="2" charset="2"/>
              <a:buChar char="ü"/>
            </a:pPr>
            <a:r>
              <a:rPr lang="en-GB" sz="1400" dirty="0"/>
              <a:t>Calculate mathematical statements for multiplication and division within the multiplication tables and write then using the multiplication (x), division ( ) and equals (=) signs.</a:t>
            </a:r>
          </a:p>
          <a:p>
            <a:pPr>
              <a:buFont typeface="Wingdings" pitchFamily="2" charset="2"/>
              <a:buChar char="ü"/>
            </a:pPr>
            <a:r>
              <a:rPr lang="en-GB" sz="1400" dirty="0"/>
              <a:t>Solve problems involving multiplication and division, using materials, arrays, repeated addition, mental methods, and multiplication and division facts, including problems in contexts.  </a:t>
            </a:r>
          </a:p>
          <a:p>
            <a:pPr>
              <a:buFont typeface="Wingdings" pitchFamily="2" charset="2"/>
              <a:buChar char="ü"/>
            </a:pPr>
            <a:r>
              <a:rPr lang="en-GB" sz="1400" b="1" i="1" dirty="0"/>
              <a:t>Find 1/3; 1/4; 2/4; ¾  of a length, shape, set of objects or quantity </a:t>
            </a:r>
          </a:p>
        </p:txBody>
      </p:sp>
      <p:sp>
        <p:nvSpPr>
          <p:cNvPr id="15" name="Rectangle 8"/>
          <p:cNvSpPr>
            <a:spLocks noChangeArrowheads="1"/>
          </p:cNvSpPr>
          <p:nvPr/>
        </p:nvSpPr>
        <p:spPr bwMode="auto">
          <a:xfrm>
            <a:off x="9554382" y="3461556"/>
            <a:ext cx="1801813" cy="1015663"/>
          </a:xfrm>
          <a:prstGeom prst="rect">
            <a:avLst/>
          </a:prstGeom>
          <a:noFill/>
          <a:ln w="12700">
            <a:solidFill>
              <a:schemeClr val="tx1"/>
            </a:solidFill>
            <a:miter lim="800000"/>
            <a:headEnd/>
            <a:tailEnd/>
          </a:ln>
          <a:effectLst/>
        </p:spPr>
        <p:txBody>
          <a:bodyPr wrap="square">
            <a:spAutoFit/>
          </a:bodyPr>
          <a:lstStyle/>
          <a:p>
            <a:pPr algn="ctr">
              <a:spcBef>
                <a:spcPct val="50000"/>
              </a:spcBef>
            </a:pPr>
            <a:r>
              <a:rPr lang="en-GB" sz="2400" dirty="0"/>
              <a:t>18 ÷3 = 6</a:t>
            </a:r>
          </a:p>
          <a:p>
            <a:pPr algn="ctr">
              <a:spcBef>
                <a:spcPct val="50000"/>
              </a:spcBef>
            </a:pPr>
            <a:r>
              <a:rPr lang="en-GB" sz="2400" dirty="0"/>
              <a:t>18 ÷6 = 3</a:t>
            </a:r>
            <a:endParaRPr lang="en-GB" sz="1000" dirty="0"/>
          </a:p>
        </p:txBody>
      </p:sp>
      <p:pic>
        <p:nvPicPr>
          <p:cNvPr id="9218" name="Picture 2"/>
          <p:cNvPicPr>
            <a:picLocks noChangeAspect="1" noChangeArrowheads="1"/>
          </p:cNvPicPr>
          <p:nvPr/>
        </p:nvPicPr>
        <p:blipFill>
          <a:blip r:embed="rId6" cstate="print"/>
          <a:srcRect/>
          <a:stretch>
            <a:fillRect/>
          </a:stretch>
        </p:blipFill>
        <p:spPr bwMode="auto">
          <a:xfrm>
            <a:off x="133424" y="3376630"/>
            <a:ext cx="3466094" cy="1109308"/>
          </a:xfrm>
          <a:prstGeom prst="rect">
            <a:avLst/>
          </a:prstGeom>
          <a:noFill/>
          <a:ln w="9525">
            <a:noFill/>
            <a:miter lim="800000"/>
            <a:headEnd/>
            <a:tailEnd/>
          </a:ln>
        </p:spPr>
      </p:pic>
      <p:sp>
        <p:nvSpPr>
          <p:cNvPr id="17" name="TextBox 16"/>
          <p:cNvSpPr txBox="1"/>
          <p:nvPr/>
        </p:nvSpPr>
        <p:spPr>
          <a:xfrm>
            <a:off x="283312" y="4483648"/>
            <a:ext cx="3266711" cy="307777"/>
          </a:xfrm>
          <a:prstGeom prst="rect">
            <a:avLst/>
          </a:prstGeom>
          <a:noFill/>
          <a:ln w="12700">
            <a:noFill/>
          </a:ln>
        </p:spPr>
        <p:txBody>
          <a:bodyPr wrap="square" rtlCol="0">
            <a:spAutoFit/>
          </a:bodyPr>
          <a:lstStyle/>
          <a:p>
            <a:r>
              <a:rPr lang="en-GB" sz="1400" dirty="0"/>
              <a:t>18 smiley faces shared between 3 classes.  </a:t>
            </a:r>
          </a:p>
        </p:txBody>
      </p:sp>
      <p:sp>
        <p:nvSpPr>
          <p:cNvPr id="16" name="TextBox 15"/>
          <p:cNvSpPr txBox="1"/>
          <p:nvPr/>
        </p:nvSpPr>
        <p:spPr>
          <a:xfrm>
            <a:off x="8211698" y="5215168"/>
            <a:ext cx="2309281" cy="1384995"/>
          </a:xfrm>
          <a:prstGeom prst="rect">
            <a:avLst/>
          </a:prstGeom>
          <a:solidFill>
            <a:schemeClr val="bg1">
              <a:lumMod val="95000"/>
            </a:schemeClr>
          </a:solidFill>
          <a:ln w="12700">
            <a:solidFill>
              <a:schemeClr val="tx1"/>
            </a:solidFill>
          </a:ln>
        </p:spPr>
        <p:txBody>
          <a:bodyPr wrap="square" rtlCol="0">
            <a:spAutoFit/>
          </a:bodyPr>
          <a:lstStyle/>
          <a:p>
            <a:r>
              <a:rPr lang="en-GB" sz="1400" b="1" dirty="0"/>
              <a:t>Remember</a:t>
            </a:r>
            <a:r>
              <a:rPr lang="en-GB" sz="1400" dirty="0"/>
              <a:t> to develop connections between fractions and division and rephrase this calculation as 1/3 of 18 is the same as 18 ÷ 3 = 6. </a:t>
            </a:r>
          </a:p>
        </p:txBody>
      </p:sp>
    </p:spTree>
    <p:extLst>
      <p:ext uri="{BB962C8B-B14F-4D97-AF65-F5344CB8AC3E}">
        <p14:creationId xmlns:p14="http://schemas.microsoft.com/office/powerpoint/2010/main" val="33538295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516413" y="220914"/>
            <a:ext cx="5725285" cy="1754326"/>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Division: Year 3</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&amp; 4</a:t>
            </a:r>
          </a:p>
          <a:p>
            <a:pPr algn="ctr"/>
            <a:endPar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6" name="TextBox 5"/>
          <p:cNvSpPr txBox="1"/>
          <p:nvPr/>
        </p:nvSpPr>
        <p:spPr>
          <a:xfrm>
            <a:off x="2291391" y="1003871"/>
            <a:ext cx="9879094" cy="2031325"/>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3  statutory requirement: </a:t>
            </a:r>
          </a:p>
          <a:p>
            <a:pPr>
              <a:buFont typeface="Wingdings" pitchFamily="2" charset="2"/>
              <a:buChar char="ü"/>
            </a:pPr>
            <a:r>
              <a:rPr lang="en-GB" sz="1400" dirty="0"/>
              <a:t>Recall and use multiplication and division facts for the 3, 4 and 8 multiplication tables</a:t>
            </a:r>
          </a:p>
          <a:p>
            <a:pPr>
              <a:buFont typeface="Wingdings" pitchFamily="2" charset="2"/>
              <a:buChar char="ü"/>
            </a:pPr>
            <a:r>
              <a:rPr lang="en-GB" sz="1400" dirty="0"/>
              <a:t>Write and calculate mathematical statements for division using the multiplication tables that they know, including for two-digit numbers times one-digit numbers, using mental and progressing to formal written methods</a:t>
            </a:r>
          </a:p>
          <a:p>
            <a:pPr>
              <a:buFont typeface="Wingdings" pitchFamily="2" charset="2"/>
              <a:buChar char="ü"/>
            </a:pPr>
            <a:r>
              <a:rPr lang="en-GB" sz="1400" dirty="0"/>
              <a:t> Solve problems, including missing number problems, involving division including positive integer scaling problems and correspondence problems in which n objects are connected to m objects.</a:t>
            </a:r>
          </a:p>
          <a:p>
            <a:r>
              <a:rPr lang="en-GB" sz="1400" dirty="0"/>
              <a:t>Year  4  statutory requirement:  </a:t>
            </a:r>
            <a:r>
              <a:rPr lang="en-GB" sz="1400" dirty="0">
                <a:solidFill>
                  <a:srgbClr val="FF0000"/>
                </a:solidFill>
              </a:rPr>
              <a:t>Note</a:t>
            </a:r>
            <a:r>
              <a:rPr lang="en-GB" sz="1400" dirty="0"/>
              <a:t> - there isn’t a statutory objective for division. However, Y4 statutory multiplication objectives are to  (1) recall multiplication and division facts for multiplication tables up to 12 × 12 and (2) multiply two-digit and three-digit numbers by a one-digit number using formal written layout  so we will build on the connections between multiplication and division. </a:t>
            </a:r>
          </a:p>
        </p:txBody>
      </p:sp>
      <p:sp>
        <p:nvSpPr>
          <p:cNvPr id="7" name="Rectangle 6"/>
          <p:cNvSpPr/>
          <p:nvPr/>
        </p:nvSpPr>
        <p:spPr>
          <a:xfrm>
            <a:off x="355004" y="4705638"/>
            <a:ext cx="2495774" cy="954107"/>
          </a:xfrm>
          <a:prstGeom prst="rect">
            <a:avLst/>
          </a:prstGeom>
          <a:solidFill>
            <a:schemeClr val="bg1">
              <a:lumMod val="95000"/>
            </a:schemeClr>
          </a:solidFill>
        </p:spPr>
        <p:txBody>
          <a:bodyPr wrap="square">
            <a:spAutoFit/>
          </a:bodyPr>
          <a:lstStyle/>
          <a:p>
            <a:r>
              <a:rPr lang="en-GB" sz="1400" dirty="0"/>
              <a:t>Limit numbers to  NO  remainders in the answer OR carried (each digit must be a multiple of the divisor). </a:t>
            </a:r>
          </a:p>
        </p:txBody>
      </p:sp>
      <p:sp>
        <p:nvSpPr>
          <p:cNvPr id="9" name="Rectangle 8"/>
          <p:cNvSpPr/>
          <p:nvPr/>
        </p:nvSpPr>
        <p:spPr>
          <a:xfrm>
            <a:off x="2981661" y="4728948"/>
            <a:ext cx="2495774" cy="954107"/>
          </a:xfrm>
          <a:prstGeom prst="rect">
            <a:avLst/>
          </a:prstGeom>
          <a:solidFill>
            <a:schemeClr val="bg1">
              <a:lumMod val="95000"/>
            </a:schemeClr>
          </a:solidFill>
        </p:spPr>
        <p:txBody>
          <a:bodyPr wrap="square">
            <a:spAutoFit/>
          </a:bodyPr>
          <a:lstStyle/>
          <a:p>
            <a:r>
              <a:rPr lang="en-GB" sz="1400" dirty="0"/>
              <a:t>Limit numbers to  NO  remainders in the final answer, but with remainders occurring within the calculation.  </a:t>
            </a:r>
          </a:p>
        </p:txBody>
      </p:sp>
      <p:sp>
        <p:nvSpPr>
          <p:cNvPr id="12" name="Rectangle 11"/>
          <p:cNvSpPr/>
          <p:nvPr/>
        </p:nvSpPr>
        <p:spPr>
          <a:xfrm>
            <a:off x="5586806" y="4730742"/>
            <a:ext cx="6246605" cy="523220"/>
          </a:xfrm>
          <a:prstGeom prst="rect">
            <a:avLst/>
          </a:prstGeom>
          <a:solidFill>
            <a:schemeClr val="bg1">
              <a:lumMod val="95000"/>
            </a:schemeClr>
          </a:solidFill>
        </p:spPr>
        <p:txBody>
          <a:bodyPr wrap="square">
            <a:spAutoFit/>
          </a:bodyPr>
          <a:lstStyle/>
          <a:p>
            <a:r>
              <a:rPr lang="en-GB" sz="1400" dirty="0"/>
              <a:t>Extend to 3-digit number first where the divisor can go into the first number and then progress to when the divisor cannot go into the first number. </a:t>
            </a:r>
          </a:p>
        </p:txBody>
      </p:sp>
      <p:pic>
        <p:nvPicPr>
          <p:cNvPr id="8197" name="Picture 5"/>
          <p:cNvPicPr>
            <a:picLocks noChangeAspect="1" noChangeArrowheads="1"/>
          </p:cNvPicPr>
          <p:nvPr/>
        </p:nvPicPr>
        <p:blipFill>
          <a:blip r:embed="rId3" cstate="print"/>
          <a:srcRect/>
          <a:stretch>
            <a:fillRect/>
          </a:stretch>
        </p:blipFill>
        <p:spPr bwMode="auto">
          <a:xfrm>
            <a:off x="589320" y="3172825"/>
            <a:ext cx="2067820" cy="1436210"/>
          </a:xfrm>
          <a:prstGeom prst="rect">
            <a:avLst/>
          </a:prstGeom>
          <a:noFill/>
          <a:ln w="9525">
            <a:noFill/>
            <a:miter lim="800000"/>
            <a:headEnd/>
            <a:tailEnd/>
          </a:ln>
        </p:spPr>
      </p:pic>
      <p:pic>
        <p:nvPicPr>
          <p:cNvPr id="8198" name="Picture 6"/>
          <p:cNvPicPr>
            <a:picLocks noChangeAspect="1" noChangeArrowheads="1"/>
          </p:cNvPicPr>
          <p:nvPr/>
        </p:nvPicPr>
        <p:blipFill>
          <a:blip r:embed="rId4" cstate="print"/>
          <a:srcRect/>
          <a:stretch>
            <a:fillRect/>
          </a:stretch>
        </p:blipFill>
        <p:spPr bwMode="auto">
          <a:xfrm>
            <a:off x="3054898" y="3139329"/>
            <a:ext cx="2270142" cy="1511461"/>
          </a:xfrm>
          <a:prstGeom prst="rect">
            <a:avLst/>
          </a:prstGeom>
          <a:noFill/>
          <a:ln w="9525">
            <a:noFill/>
            <a:miter lim="800000"/>
            <a:headEnd/>
            <a:tailEnd/>
          </a:ln>
        </p:spPr>
      </p:pic>
      <p:pic>
        <p:nvPicPr>
          <p:cNvPr id="8199" name="Picture 7"/>
          <p:cNvPicPr>
            <a:picLocks noChangeAspect="1" noChangeArrowheads="1"/>
          </p:cNvPicPr>
          <p:nvPr/>
        </p:nvPicPr>
        <p:blipFill>
          <a:blip r:embed="rId5" cstate="print"/>
          <a:srcRect/>
          <a:stretch>
            <a:fillRect/>
          </a:stretch>
        </p:blipFill>
        <p:spPr bwMode="auto">
          <a:xfrm>
            <a:off x="5605186" y="3185890"/>
            <a:ext cx="2775024" cy="1401040"/>
          </a:xfrm>
          <a:prstGeom prst="rect">
            <a:avLst/>
          </a:prstGeom>
          <a:noFill/>
          <a:ln w="9525">
            <a:noFill/>
            <a:miter lim="800000"/>
            <a:headEnd/>
            <a:tailEnd/>
          </a:ln>
        </p:spPr>
      </p:pic>
      <p:pic>
        <p:nvPicPr>
          <p:cNvPr id="8200" name="Picture 8"/>
          <p:cNvPicPr>
            <a:picLocks noChangeAspect="1" noChangeArrowheads="1"/>
          </p:cNvPicPr>
          <p:nvPr/>
        </p:nvPicPr>
        <p:blipFill>
          <a:blip r:embed="rId6" cstate="print"/>
          <a:srcRect/>
          <a:stretch>
            <a:fillRect/>
          </a:stretch>
        </p:blipFill>
        <p:spPr bwMode="auto">
          <a:xfrm>
            <a:off x="8659349" y="3158040"/>
            <a:ext cx="3183545" cy="1327896"/>
          </a:xfrm>
          <a:prstGeom prst="rect">
            <a:avLst/>
          </a:prstGeom>
          <a:noFill/>
          <a:ln w="9525">
            <a:noFill/>
            <a:miter lim="800000"/>
            <a:headEnd/>
            <a:tailEnd/>
          </a:ln>
        </p:spPr>
      </p:pic>
      <p:sp>
        <p:nvSpPr>
          <p:cNvPr id="11" name="TextBox 10"/>
          <p:cNvSpPr txBox="1"/>
          <p:nvPr/>
        </p:nvSpPr>
        <p:spPr>
          <a:xfrm>
            <a:off x="369373" y="5763806"/>
            <a:ext cx="10205394" cy="954107"/>
          </a:xfrm>
          <a:prstGeom prst="rect">
            <a:avLst/>
          </a:prstGeom>
          <a:solidFill>
            <a:schemeClr val="bg1">
              <a:lumMod val="95000"/>
            </a:schemeClr>
          </a:solidFill>
          <a:ln w="12700">
            <a:solidFill>
              <a:schemeClr val="tx1"/>
            </a:solidFill>
          </a:ln>
        </p:spPr>
        <p:txBody>
          <a:bodyPr wrap="square" rtlCol="0">
            <a:spAutoFit/>
          </a:bodyPr>
          <a:lstStyle/>
          <a:p>
            <a:r>
              <a:rPr lang="en-GB" sz="1400" b="1" dirty="0"/>
              <a:t>Remember</a:t>
            </a:r>
            <a:r>
              <a:rPr lang="en-GB" sz="1400" dirty="0"/>
              <a:t> to develop connections between fractions and division and rephrase these calculations as 1/3 of 96;  ¼ of 72, ¼ of 872 and 1/5 of 185.  Note: Year 3 fraction objective - </a:t>
            </a:r>
            <a:r>
              <a:rPr lang="en-GB" sz="1400" i="1" dirty="0"/>
              <a:t>Recognise, find and write fractions of a discrete set of objects: unit fractions and non-unit fractions with small denominators;  </a:t>
            </a:r>
            <a:r>
              <a:rPr lang="en-GB" sz="1400" dirty="0"/>
              <a:t>Year 4 fraction objective: </a:t>
            </a:r>
            <a:r>
              <a:rPr lang="en-GB" sz="1400" i="1" dirty="0"/>
              <a:t>solve problems involving increasingly harder fractions to calculate quantities, and fractions to divide quantities, including non-unit fractions where the answer is a whole number. </a:t>
            </a:r>
          </a:p>
        </p:txBody>
      </p:sp>
      <p:sp>
        <p:nvSpPr>
          <p:cNvPr id="13" name="Explosion 1 12"/>
          <p:cNvSpPr/>
          <p:nvPr/>
        </p:nvSpPr>
        <p:spPr>
          <a:xfrm>
            <a:off x="-10758" y="1441529"/>
            <a:ext cx="2302136" cy="2183803"/>
          </a:xfrm>
          <a:prstGeom prst="irregularSeal1">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419549" y="2011680"/>
            <a:ext cx="1484556" cy="900246"/>
          </a:xfrm>
          <a:prstGeom prst="rect">
            <a:avLst/>
          </a:prstGeom>
          <a:noFill/>
        </p:spPr>
        <p:txBody>
          <a:bodyPr wrap="square" rtlCol="0">
            <a:spAutoFit/>
          </a:bodyPr>
          <a:lstStyle/>
          <a:p>
            <a:pPr algn="ctr"/>
            <a:r>
              <a:rPr lang="en-GB" sz="1050" dirty="0"/>
              <a:t>See video link in ‘notes’ to consider how to develop conceptual understanding of      division using </a:t>
            </a:r>
            <a:r>
              <a:rPr lang="en-GB" sz="1050" dirty="0" err="1"/>
              <a:t>dienes</a:t>
            </a:r>
            <a:r>
              <a:rPr lang="en-GB" sz="1050" dirty="0"/>
              <a:t>. </a:t>
            </a:r>
          </a:p>
        </p:txBody>
      </p:sp>
    </p:spTree>
    <p:extLst>
      <p:ext uri="{BB962C8B-B14F-4D97-AF65-F5344CB8AC3E}">
        <p14:creationId xmlns:p14="http://schemas.microsoft.com/office/powerpoint/2010/main" val="25308415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710880" y="0"/>
            <a:ext cx="4729821"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Division: Year 5</a:t>
            </a:r>
            <a:r>
              <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p>
        </p:txBody>
      </p:sp>
      <p:sp>
        <p:nvSpPr>
          <p:cNvPr id="5" name="TextBox 4"/>
          <p:cNvSpPr txBox="1"/>
          <p:nvPr/>
        </p:nvSpPr>
        <p:spPr>
          <a:xfrm>
            <a:off x="1015394" y="2393558"/>
            <a:ext cx="3129394" cy="523220"/>
          </a:xfrm>
          <a:prstGeom prst="rect">
            <a:avLst/>
          </a:prstGeom>
          <a:solidFill>
            <a:schemeClr val="bg1">
              <a:lumMod val="95000"/>
            </a:schemeClr>
          </a:solidFill>
          <a:ln w="12700">
            <a:solidFill>
              <a:schemeClr val="tx1"/>
            </a:solidFill>
          </a:ln>
        </p:spPr>
        <p:txBody>
          <a:bodyPr wrap="square" rtlCol="0">
            <a:spAutoFit/>
          </a:bodyPr>
          <a:lstStyle/>
          <a:p>
            <a:r>
              <a:rPr lang="en-GB" sz="1400" dirty="0"/>
              <a:t>Further secure pupils’ understanding of compact short division. </a:t>
            </a:r>
          </a:p>
        </p:txBody>
      </p:sp>
      <p:pic>
        <p:nvPicPr>
          <p:cNvPr id="6" name="Picture 2"/>
          <p:cNvPicPr>
            <a:picLocks noChangeAspect="1" noChangeArrowheads="1"/>
          </p:cNvPicPr>
          <p:nvPr/>
        </p:nvPicPr>
        <p:blipFill>
          <a:blip r:embed="rId2" cstate="print"/>
          <a:srcRect/>
          <a:stretch>
            <a:fillRect/>
          </a:stretch>
        </p:blipFill>
        <p:spPr bwMode="auto">
          <a:xfrm>
            <a:off x="4278275" y="1846240"/>
            <a:ext cx="3279298" cy="1996093"/>
          </a:xfrm>
          <a:prstGeom prst="rect">
            <a:avLst/>
          </a:prstGeom>
          <a:noFill/>
          <a:ln w="9525">
            <a:noFill/>
            <a:miter lim="800000"/>
            <a:headEnd/>
            <a:tailEnd/>
          </a:ln>
        </p:spPr>
      </p:pic>
      <p:sp>
        <p:nvSpPr>
          <p:cNvPr id="7" name="TextBox 6"/>
          <p:cNvSpPr txBox="1"/>
          <p:nvPr/>
        </p:nvSpPr>
        <p:spPr>
          <a:xfrm>
            <a:off x="3230093" y="1895425"/>
            <a:ext cx="4176464" cy="461665"/>
          </a:xfrm>
          <a:prstGeom prst="rect">
            <a:avLst/>
          </a:prstGeom>
          <a:noFill/>
          <a:ln w="12700">
            <a:noFill/>
          </a:ln>
        </p:spPr>
        <p:txBody>
          <a:bodyPr wrap="square" rtlCol="0">
            <a:spAutoFit/>
          </a:bodyPr>
          <a:lstStyle/>
          <a:p>
            <a:pPr algn="ctr"/>
            <a:r>
              <a:rPr lang="en-GB" sz="2400" dirty="0"/>
              <a:t>218 </a:t>
            </a:r>
            <a:r>
              <a:rPr lang="en-GB" sz="2400" dirty="0">
                <a:latin typeface="Calibri"/>
              </a:rPr>
              <a:t>÷ 8 = </a:t>
            </a:r>
            <a:endParaRPr lang="en-GB" sz="2400" dirty="0"/>
          </a:p>
        </p:txBody>
      </p:sp>
      <p:pic>
        <p:nvPicPr>
          <p:cNvPr id="8" name="Picture 3"/>
          <p:cNvPicPr>
            <a:picLocks noChangeAspect="1" noChangeArrowheads="1"/>
          </p:cNvPicPr>
          <p:nvPr/>
        </p:nvPicPr>
        <p:blipFill>
          <a:blip r:embed="rId3" cstate="print"/>
          <a:srcRect/>
          <a:stretch>
            <a:fillRect/>
          </a:stretch>
        </p:blipFill>
        <p:spPr bwMode="auto">
          <a:xfrm>
            <a:off x="2704577" y="3905250"/>
            <a:ext cx="6858000" cy="2952750"/>
          </a:xfrm>
          <a:prstGeom prst="rect">
            <a:avLst/>
          </a:prstGeom>
          <a:noFill/>
          <a:ln w="9525">
            <a:noFill/>
            <a:miter lim="800000"/>
            <a:headEnd/>
            <a:tailEnd/>
          </a:ln>
        </p:spPr>
      </p:pic>
      <p:sp>
        <p:nvSpPr>
          <p:cNvPr id="9" name="TextBox 8"/>
          <p:cNvSpPr txBox="1"/>
          <p:nvPr/>
        </p:nvSpPr>
        <p:spPr>
          <a:xfrm>
            <a:off x="1730860" y="959329"/>
            <a:ext cx="6336704" cy="738664"/>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5 statutory requirement: </a:t>
            </a:r>
            <a:endParaRPr lang="en-GB" sz="1400" b="1" dirty="0"/>
          </a:p>
          <a:p>
            <a:pPr>
              <a:buFont typeface="Wingdings" pitchFamily="2" charset="2"/>
              <a:buChar char="ü"/>
            </a:pPr>
            <a:r>
              <a:rPr lang="en-GB" sz="1400" dirty="0"/>
              <a:t> divide numbers up to 4 digits by a one-digit number using the formal written method of short division and interpret remainders appropriately for </a:t>
            </a:r>
            <a:r>
              <a:rPr lang="en-GB" sz="1400"/>
              <a:t>the context.</a:t>
            </a:r>
            <a:endParaRPr lang="en-GB" sz="1400" dirty="0"/>
          </a:p>
        </p:txBody>
      </p:sp>
    </p:spTree>
    <p:extLst>
      <p:ext uri="{BB962C8B-B14F-4D97-AF65-F5344CB8AC3E}">
        <p14:creationId xmlns:p14="http://schemas.microsoft.com/office/powerpoint/2010/main" val="170221556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p:cNvSpPr/>
          <p:nvPr/>
        </p:nvSpPr>
        <p:spPr>
          <a:xfrm>
            <a:off x="3802410" y="136848"/>
            <a:ext cx="4572726" cy="923330"/>
          </a:xfrm>
          <a:prstGeom prst="rect">
            <a:avLst/>
          </a:prstGeom>
          <a:noFill/>
        </p:spPr>
        <p:txBody>
          <a:bodyPr wrap="none" lIns="91440" tIns="45720" rIns="91440" bIns="45720">
            <a:spAutoFit/>
          </a:bodyPr>
          <a:lstStyle/>
          <a:p>
            <a:pPr algn="ctr"/>
            <a:r>
              <a:rPr lang="en-US" sz="54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Division: Year 6</a:t>
            </a:r>
            <a:endParaRPr lang="en-US" sz="5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pic>
        <p:nvPicPr>
          <p:cNvPr id="5" name="Picture 2"/>
          <p:cNvPicPr>
            <a:picLocks noChangeAspect="1" noChangeArrowheads="1"/>
          </p:cNvPicPr>
          <p:nvPr/>
        </p:nvPicPr>
        <p:blipFill>
          <a:blip r:embed="rId2" cstate="print"/>
          <a:srcRect/>
          <a:stretch>
            <a:fillRect/>
          </a:stretch>
        </p:blipFill>
        <p:spPr bwMode="auto">
          <a:xfrm>
            <a:off x="3304545" y="2044050"/>
            <a:ext cx="2964172" cy="1804279"/>
          </a:xfrm>
          <a:prstGeom prst="rect">
            <a:avLst/>
          </a:prstGeom>
          <a:noFill/>
          <a:ln w="9525">
            <a:noFill/>
            <a:miter lim="800000"/>
            <a:headEnd/>
            <a:tailEnd/>
          </a:ln>
        </p:spPr>
      </p:pic>
      <p:sp>
        <p:nvSpPr>
          <p:cNvPr id="6" name="TextBox 5"/>
          <p:cNvSpPr txBox="1"/>
          <p:nvPr/>
        </p:nvSpPr>
        <p:spPr>
          <a:xfrm>
            <a:off x="3240158" y="2052273"/>
            <a:ext cx="2974169" cy="461665"/>
          </a:xfrm>
          <a:prstGeom prst="rect">
            <a:avLst/>
          </a:prstGeom>
          <a:noFill/>
          <a:ln w="12700">
            <a:noFill/>
          </a:ln>
        </p:spPr>
        <p:txBody>
          <a:bodyPr wrap="square" rtlCol="0">
            <a:spAutoFit/>
          </a:bodyPr>
          <a:lstStyle/>
          <a:p>
            <a:pPr algn="ctr"/>
            <a:r>
              <a:rPr lang="en-GB" sz="2400" dirty="0"/>
              <a:t>218 </a:t>
            </a:r>
            <a:r>
              <a:rPr lang="en-GB" sz="2400" dirty="0">
                <a:latin typeface="Calibri"/>
              </a:rPr>
              <a:t>÷ 8 = </a:t>
            </a:r>
            <a:endParaRPr lang="en-GB" sz="2400" dirty="0"/>
          </a:p>
        </p:txBody>
      </p:sp>
      <p:pic>
        <p:nvPicPr>
          <p:cNvPr id="7" name="Picture 2"/>
          <p:cNvPicPr>
            <a:picLocks noChangeAspect="1" noChangeArrowheads="1"/>
          </p:cNvPicPr>
          <p:nvPr/>
        </p:nvPicPr>
        <p:blipFill>
          <a:blip r:embed="rId3" cstate="print"/>
          <a:srcRect/>
          <a:stretch>
            <a:fillRect/>
          </a:stretch>
        </p:blipFill>
        <p:spPr bwMode="auto">
          <a:xfrm>
            <a:off x="6419162" y="2261029"/>
            <a:ext cx="4348436" cy="1418561"/>
          </a:xfrm>
          <a:prstGeom prst="rect">
            <a:avLst/>
          </a:prstGeom>
          <a:noFill/>
          <a:ln w="9525">
            <a:noFill/>
            <a:miter lim="800000"/>
            <a:headEnd/>
            <a:tailEnd/>
          </a:ln>
        </p:spPr>
      </p:pic>
      <p:sp>
        <p:nvSpPr>
          <p:cNvPr id="8" name="TextBox 7"/>
          <p:cNvSpPr txBox="1"/>
          <p:nvPr/>
        </p:nvSpPr>
        <p:spPr>
          <a:xfrm>
            <a:off x="1396109" y="4684348"/>
            <a:ext cx="2769054" cy="738664"/>
          </a:xfrm>
          <a:prstGeom prst="rect">
            <a:avLst/>
          </a:prstGeom>
          <a:solidFill>
            <a:schemeClr val="bg1">
              <a:lumMod val="95000"/>
            </a:schemeClr>
          </a:solidFill>
          <a:ln w="12700">
            <a:solidFill>
              <a:schemeClr val="tx1"/>
            </a:solidFill>
          </a:ln>
        </p:spPr>
        <p:txBody>
          <a:bodyPr wrap="square" rtlCol="0">
            <a:spAutoFit/>
          </a:bodyPr>
          <a:lstStyle/>
          <a:p>
            <a:r>
              <a:rPr lang="en-GB" sz="1400" dirty="0"/>
              <a:t>Use long division to divide numbers up to 4 digits by a 2-digit whole number. </a:t>
            </a:r>
          </a:p>
        </p:txBody>
      </p:sp>
      <p:sp>
        <p:nvSpPr>
          <p:cNvPr id="9" name="TextBox 8"/>
          <p:cNvSpPr txBox="1"/>
          <p:nvPr/>
        </p:nvSpPr>
        <p:spPr>
          <a:xfrm>
            <a:off x="481702" y="2405068"/>
            <a:ext cx="2769054" cy="738664"/>
          </a:xfrm>
          <a:prstGeom prst="rect">
            <a:avLst/>
          </a:prstGeom>
          <a:solidFill>
            <a:schemeClr val="bg1">
              <a:lumMod val="95000"/>
            </a:schemeClr>
          </a:solidFill>
          <a:ln w="12700">
            <a:solidFill>
              <a:schemeClr val="tx1"/>
            </a:solidFill>
          </a:ln>
        </p:spPr>
        <p:txBody>
          <a:bodyPr wrap="square" rtlCol="0">
            <a:spAutoFit/>
          </a:bodyPr>
          <a:lstStyle/>
          <a:p>
            <a:r>
              <a:rPr lang="en-GB" sz="1400" dirty="0"/>
              <a:t>Continue to  use compact short division to divide numbers up to 4 digits by a 1-digit whole number. </a:t>
            </a:r>
          </a:p>
        </p:txBody>
      </p:sp>
      <p:pic>
        <p:nvPicPr>
          <p:cNvPr id="10" name="Picture 1"/>
          <p:cNvPicPr>
            <a:picLocks noChangeAspect="1" noChangeArrowheads="1"/>
          </p:cNvPicPr>
          <p:nvPr/>
        </p:nvPicPr>
        <p:blipFill>
          <a:blip r:embed="rId4" cstate="print"/>
          <a:srcRect l="9842" t="15668" r="18269" b="14731"/>
          <a:stretch>
            <a:fillRect/>
          </a:stretch>
        </p:blipFill>
        <p:spPr bwMode="auto">
          <a:xfrm>
            <a:off x="4308145" y="4264799"/>
            <a:ext cx="2727082" cy="2458729"/>
          </a:xfrm>
          <a:prstGeom prst="rect">
            <a:avLst/>
          </a:prstGeom>
          <a:noFill/>
          <a:ln w="9525">
            <a:noFill/>
            <a:miter lim="800000"/>
            <a:headEnd/>
            <a:tailEnd/>
          </a:ln>
        </p:spPr>
      </p:pic>
      <p:sp>
        <p:nvSpPr>
          <p:cNvPr id="11" name="TextBox 10"/>
          <p:cNvSpPr txBox="1"/>
          <p:nvPr/>
        </p:nvSpPr>
        <p:spPr>
          <a:xfrm>
            <a:off x="2140771" y="939879"/>
            <a:ext cx="8315661" cy="738664"/>
          </a:xfrm>
          <a:prstGeom prst="rect">
            <a:avLst/>
          </a:prstGeom>
          <a:solidFill>
            <a:schemeClr val="accent4">
              <a:lumMod val="40000"/>
              <a:lumOff val="60000"/>
            </a:schemeClr>
          </a:solidFill>
          <a:ln w="12700">
            <a:solidFill>
              <a:schemeClr val="tx1"/>
            </a:solidFill>
          </a:ln>
        </p:spPr>
        <p:txBody>
          <a:bodyPr wrap="square" rtlCol="0">
            <a:spAutoFit/>
          </a:bodyPr>
          <a:lstStyle/>
          <a:p>
            <a:r>
              <a:rPr lang="en-GB" sz="1400" dirty="0"/>
              <a:t>Year  6 statutory requirement: </a:t>
            </a:r>
            <a:endParaRPr lang="en-GB" sz="1400" b="1" dirty="0"/>
          </a:p>
          <a:p>
            <a:pPr>
              <a:buFont typeface="Wingdings" pitchFamily="2" charset="2"/>
              <a:buChar char="ü"/>
            </a:pPr>
            <a:r>
              <a:rPr lang="en-GB" sz="1400" dirty="0"/>
              <a:t> divide numbers up to 4 digits by a two-digit whole number using the formal written method of long division, and interpret remainders as whole number remainders, fractions, or by rounding, as appropriate for the context</a:t>
            </a:r>
          </a:p>
        </p:txBody>
      </p:sp>
    </p:spTree>
    <p:extLst>
      <p:ext uri="{BB962C8B-B14F-4D97-AF65-F5344CB8AC3E}">
        <p14:creationId xmlns:p14="http://schemas.microsoft.com/office/powerpoint/2010/main" val="262421558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3965</TotalTime>
  <Words>4048</Words>
  <Application>Microsoft Office PowerPoint</Application>
  <PresentationFormat>Custom</PresentationFormat>
  <Paragraphs>403</Paragraphs>
  <Slides>38</Slides>
  <Notes>5</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Christopher Reeves VA Primary School Mathematics  Calculation Policy</vt:lpstr>
      <vt:lpstr>About Calculation Policy </vt:lpstr>
      <vt:lpstr>NCETM  Calculation Guidance Principles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Moody</dc:creator>
  <cp:lastModifiedBy>N Clark</cp:lastModifiedBy>
  <cp:revision>204</cp:revision>
  <dcterms:created xsi:type="dcterms:W3CDTF">2016-07-14T06:05:20Z</dcterms:created>
  <dcterms:modified xsi:type="dcterms:W3CDTF">2019-01-30T16:51:20Z</dcterms:modified>
</cp:coreProperties>
</file>